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1" r:id="rId3"/>
    <p:sldId id="257" r:id="rId4"/>
    <p:sldId id="258" r:id="rId5"/>
    <p:sldId id="264" r:id="rId6"/>
    <p:sldId id="265" r:id="rId7"/>
    <p:sldId id="273" r:id="rId8"/>
    <p:sldId id="260" r:id="rId9"/>
    <p:sldId id="266" r:id="rId10"/>
    <p:sldId id="267" r:id="rId11"/>
    <p:sldId id="272" r:id="rId12"/>
    <p:sldId id="262" r:id="rId13"/>
    <p:sldId id="263" r:id="rId14"/>
    <p:sldId id="270" r:id="rId15"/>
    <p:sldId id="268" r:id="rId1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8" autoAdjust="0"/>
    <p:restoredTop sz="94660"/>
  </p:normalViewPr>
  <p:slideViewPr>
    <p:cSldViewPr snapToGrid="0">
      <p:cViewPr varScale="1">
        <p:scale>
          <a:sx n="66" d="100"/>
          <a:sy n="66" d="100"/>
        </p:scale>
        <p:origin x="702"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71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11EF3C5-FC85-4DE1-8378-950B8C92FC1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DE0E6B2-B6A5-42BA-8D4E-74EE3F4077F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3AABBF-6819-43BE-85D2-99CF39F5DEEF}" type="datetimeFigureOut">
              <a:rPr kumimoji="1" lang="ja-JP" altLang="en-US" smtClean="0"/>
              <a:t>2021/6/8</a:t>
            </a:fld>
            <a:endParaRPr kumimoji="1" lang="ja-JP" altLang="en-US"/>
          </a:p>
        </p:txBody>
      </p:sp>
      <p:sp>
        <p:nvSpPr>
          <p:cNvPr id="4" name="フッター プレースホルダー 3">
            <a:extLst>
              <a:ext uri="{FF2B5EF4-FFF2-40B4-BE49-F238E27FC236}">
                <a16:creationId xmlns:a16="http://schemas.microsoft.com/office/drawing/2014/main" id="{16782EEC-1422-4C83-B9A5-26EDEF4E624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D5E5F4E-C6A8-417E-968F-61273D63352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E1C102D-EA2C-4161-9310-0C814394FCCB}" type="slidenum">
              <a:rPr kumimoji="1" lang="ja-JP" altLang="en-US" smtClean="0"/>
              <a:t>‹#›</a:t>
            </a:fld>
            <a:endParaRPr kumimoji="1" lang="ja-JP" altLang="en-US"/>
          </a:p>
        </p:txBody>
      </p:sp>
    </p:spTree>
    <p:extLst>
      <p:ext uri="{BB962C8B-B14F-4D97-AF65-F5344CB8AC3E}">
        <p14:creationId xmlns:p14="http://schemas.microsoft.com/office/powerpoint/2010/main" val="76152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ABC528-6413-4F16-AA1A-2372AA2EEF3F}" type="datetimeFigureOut">
              <a:rPr kumimoji="1" lang="ja-JP" altLang="en-US" smtClean="0"/>
              <a:t>2021/6/8</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6E718D-E570-464D-9CE3-FF243BA0CD6A}" type="slidenum">
              <a:rPr kumimoji="1" lang="ja-JP" altLang="en-US" smtClean="0"/>
              <a:t>‹#›</a:t>
            </a:fld>
            <a:endParaRPr kumimoji="1" lang="ja-JP" altLang="en-US"/>
          </a:p>
        </p:txBody>
      </p:sp>
    </p:spTree>
    <p:extLst>
      <p:ext uri="{BB962C8B-B14F-4D97-AF65-F5344CB8AC3E}">
        <p14:creationId xmlns:p14="http://schemas.microsoft.com/office/powerpoint/2010/main" val="584197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C3F7F-3498-4239-9D7B-A3D260A56F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C3B028C-EE26-497D-B57E-0D98F85BC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01076FE-1E25-4C84-9AB6-FBB1CB797B56}"/>
              </a:ext>
            </a:extLst>
          </p:cNvPr>
          <p:cNvSpPr>
            <a:spLocks noGrp="1"/>
          </p:cNvSpPr>
          <p:nvPr>
            <p:ph type="dt" sz="half" idx="10"/>
          </p:nvPr>
        </p:nvSpPr>
        <p:spPr/>
        <p:txBody>
          <a:bodyPr/>
          <a:lstStyle/>
          <a:p>
            <a:fld id="{EB39CCF4-06C0-4B25-83BC-3B676099C8F6}" type="datetime1">
              <a:rPr kumimoji="1" lang="ja-JP" altLang="en-US" smtClean="0"/>
              <a:t>2021/6/8</a:t>
            </a:fld>
            <a:endParaRPr kumimoji="1" lang="ja-JP" altLang="en-US"/>
          </a:p>
        </p:txBody>
      </p:sp>
      <p:sp>
        <p:nvSpPr>
          <p:cNvPr id="5" name="フッター プレースホルダー 4">
            <a:extLst>
              <a:ext uri="{FF2B5EF4-FFF2-40B4-BE49-F238E27FC236}">
                <a16:creationId xmlns:a16="http://schemas.microsoft.com/office/drawing/2014/main" id="{8D0BA064-B88A-4D83-8D7E-5044CC8A18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AF903C-A67C-4FF4-9BF9-176AAC78A7A7}"/>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170126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CABE8C-C922-4C03-A79C-7DC71E53005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533B766-9D59-48FC-A463-AFA20D0D86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89758F-1D7C-4997-840A-04D661F6F5DF}"/>
              </a:ext>
            </a:extLst>
          </p:cNvPr>
          <p:cNvSpPr>
            <a:spLocks noGrp="1"/>
          </p:cNvSpPr>
          <p:nvPr>
            <p:ph type="dt" sz="half" idx="10"/>
          </p:nvPr>
        </p:nvSpPr>
        <p:spPr/>
        <p:txBody>
          <a:bodyPr/>
          <a:lstStyle/>
          <a:p>
            <a:fld id="{59AF526A-B376-41F3-85CA-1AB1BD2B8E98}" type="datetime1">
              <a:rPr kumimoji="1" lang="ja-JP" altLang="en-US" smtClean="0"/>
              <a:t>2021/6/8</a:t>
            </a:fld>
            <a:endParaRPr kumimoji="1" lang="ja-JP" altLang="en-US"/>
          </a:p>
        </p:txBody>
      </p:sp>
      <p:sp>
        <p:nvSpPr>
          <p:cNvPr id="5" name="フッター プレースホルダー 4">
            <a:extLst>
              <a:ext uri="{FF2B5EF4-FFF2-40B4-BE49-F238E27FC236}">
                <a16:creationId xmlns:a16="http://schemas.microsoft.com/office/drawing/2014/main" id="{BEFB489D-C581-4664-AF78-4087AE06C8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E53407-D1AE-40F8-9604-A9B7480415D3}"/>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222157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DDBF59E-B41D-48DC-B437-ACDA86D014E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19FB46B-A347-4D86-BB76-71786E4D23D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8B0A2A-FC52-49BE-8702-D7C3367A35D8}"/>
              </a:ext>
            </a:extLst>
          </p:cNvPr>
          <p:cNvSpPr>
            <a:spLocks noGrp="1"/>
          </p:cNvSpPr>
          <p:nvPr>
            <p:ph type="dt" sz="half" idx="10"/>
          </p:nvPr>
        </p:nvSpPr>
        <p:spPr/>
        <p:txBody>
          <a:bodyPr/>
          <a:lstStyle/>
          <a:p>
            <a:fld id="{E747A801-5DA5-4E9B-BE3F-B87B3FD0ECBF}" type="datetime1">
              <a:rPr kumimoji="1" lang="ja-JP" altLang="en-US" smtClean="0"/>
              <a:t>2021/6/8</a:t>
            </a:fld>
            <a:endParaRPr kumimoji="1" lang="ja-JP" altLang="en-US"/>
          </a:p>
        </p:txBody>
      </p:sp>
      <p:sp>
        <p:nvSpPr>
          <p:cNvPr id="5" name="フッター プレースホルダー 4">
            <a:extLst>
              <a:ext uri="{FF2B5EF4-FFF2-40B4-BE49-F238E27FC236}">
                <a16:creationId xmlns:a16="http://schemas.microsoft.com/office/drawing/2014/main" id="{18E6B2A6-F11C-4748-AF6D-7EA3CFD3C0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AEBEFB-FA26-4035-BBFB-D22678E33564}"/>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425574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1B6FB-63AA-49CF-AF3A-87C6CC7261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4836D-8542-449E-9D78-0956DBF971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377223-4E02-4E73-9C10-1BD7568F352E}"/>
              </a:ext>
            </a:extLst>
          </p:cNvPr>
          <p:cNvSpPr>
            <a:spLocks noGrp="1"/>
          </p:cNvSpPr>
          <p:nvPr>
            <p:ph type="dt" sz="half" idx="10"/>
          </p:nvPr>
        </p:nvSpPr>
        <p:spPr/>
        <p:txBody>
          <a:bodyPr/>
          <a:lstStyle/>
          <a:p>
            <a:fld id="{5A1C2386-F785-485F-A517-52993CE0FF1B}" type="datetime1">
              <a:rPr kumimoji="1" lang="ja-JP" altLang="en-US" smtClean="0"/>
              <a:t>2021/6/8</a:t>
            </a:fld>
            <a:endParaRPr kumimoji="1" lang="ja-JP" altLang="en-US"/>
          </a:p>
        </p:txBody>
      </p:sp>
      <p:sp>
        <p:nvSpPr>
          <p:cNvPr id="5" name="フッター プレースホルダー 4">
            <a:extLst>
              <a:ext uri="{FF2B5EF4-FFF2-40B4-BE49-F238E27FC236}">
                <a16:creationId xmlns:a16="http://schemas.microsoft.com/office/drawing/2014/main" id="{40FB6F3D-A6A9-406D-88EC-97D914E346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728125-BCE2-4781-B0C1-E50CB71DF9F5}"/>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51767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D4D7ED-F2A6-4F7E-8042-E5209F73985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290D3B-B6A8-45B9-BB95-C07FBB0967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432D20-B42D-40FD-9FC4-EF87C502CE94}"/>
              </a:ext>
            </a:extLst>
          </p:cNvPr>
          <p:cNvSpPr>
            <a:spLocks noGrp="1"/>
          </p:cNvSpPr>
          <p:nvPr>
            <p:ph type="dt" sz="half" idx="10"/>
          </p:nvPr>
        </p:nvSpPr>
        <p:spPr/>
        <p:txBody>
          <a:bodyPr/>
          <a:lstStyle/>
          <a:p>
            <a:fld id="{EB71E1E4-665D-483E-A0B2-5E374FCA7806}" type="datetime1">
              <a:rPr kumimoji="1" lang="ja-JP" altLang="en-US" smtClean="0"/>
              <a:t>2021/6/8</a:t>
            </a:fld>
            <a:endParaRPr kumimoji="1" lang="ja-JP" altLang="en-US"/>
          </a:p>
        </p:txBody>
      </p:sp>
      <p:sp>
        <p:nvSpPr>
          <p:cNvPr id="5" name="フッター プレースホルダー 4">
            <a:extLst>
              <a:ext uri="{FF2B5EF4-FFF2-40B4-BE49-F238E27FC236}">
                <a16:creationId xmlns:a16="http://schemas.microsoft.com/office/drawing/2014/main" id="{606E10AD-4970-4F45-AC0A-2A07189E28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068D74-DDA7-4F5D-9B2F-06B43E5432B9}"/>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414780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874C3-6CD6-4EE5-8D7F-F566F750D2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F9C815-38A5-412A-AA2B-35A48BFDD35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7143880-E4F6-4532-8E4D-48E59DDAA57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EB667C6-7274-4442-B85A-EF738220D09A}"/>
              </a:ext>
            </a:extLst>
          </p:cNvPr>
          <p:cNvSpPr>
            <a:spLocks noGrp="1"/>
          </p:cNvSpPr>
          <p:nvPr>
            <p:ph type="dt" sz="half" idx="10"/>
          </p:nvPr>
        </p:nvSpPr>
        <p:spPr/>
        <p:txBody>
          <a:bodyPr/>
          <a:lstStyle/>
          <a:p>
            <a:fld id="{DFA472F2-5346-4683-8EF1-901BA130DC3F}" type="datetime1">
              <a:rPr kumimoji="1" lang="ja-JP" altLang="en-US" smtClean="0"/>
              <a:t>2021/6/8</a:t>
            </a:fld>
            <a:endParaRPr kumimoji="1" lang="ja-JP" altLang="en-US"/>
          </a:p>
        </p:txBody>
      </p:sp>
      <p:sp>
        <p:nvSpPr>
          <p:cNvPr id="6" name="フッター プレースホルダー 5">
            <a:extLst>
              <a:ext uri="{FF2B5EF4-FFF2-40B4-BE49-F238E27FC236}">
                <a16:creationId xmlns:a16="http://schemas.microsoft.com/office/drawing/2014/main" id="{66146082-655F-4305-91C9-5A483895DA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CE6D5A9-01C8-477D-8814-7B6B97150FD0}"/>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236234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47843C-3977-4CF2-9970-AF2DD632AE3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DFDA9D-9703-4391-B5D6-54124E453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C44A278-3ADE-4F28-83F7-C2EE1C4CF46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00597ED-ACE3-4623-ADA3-1EBA9DB0B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0E8B9-0C57-43AB-969D-9A3EDA76421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7810B07-3A6E-488C-80DE-CD7B6C0715F8}"/>
              </a:ext>
            </a:extLst>
          </p:cNvPr>
          <p:cNvSpPr>
            <a:spLocks noGrp="1"/>
          </p:cNvSpPr>
          <p:nvPr>
            <p:ph type="dt" sz="half" idx="10"/>
          </p:nvPr>
        </p:nvSpPr>
        <p:spPr/>
        <p:txBody>
          <a:bodyPr/>
          <a:lstStyle/>
          <a:p>
            <a:fld id="{98DF2A24-8D8A-4F30-B48A-43218F852EF8}" type="datetime1">
              <a:rPr kumimoji="1" lang="ja-JP" altLang="en-US" smtClean="0"/>
              <a:t>2021/6/8</a:t>
            </a:fld>
            <a:endParaRPr kumimoji="1" lang="ja-JP" altLang="en-US"/>
          </a:p>
        </p:txBody>
      </p:sp>
      <p:sp>
        <p:nvSpPr>
          <p:cNvPr id="8" name="フッター プレースホルダー 7">
            <a:extLst>
              <a:ext uri="{FF2B5EF4-FFF2-40B4-BE49-F238E27FC236}">
                <a16:creationId xmlns:a16="http://schemas.microsoft.com/office/drawing/2014/main" id="{69662CA8-571C-4BBE-BF31-6577EB4930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0C0C25-5FA1-47CF-A4BA-5762324C6737}"/>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258791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2C5FE-B58B-4583-9C28-D02E86FD1BE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65425E6-8EF7-473D-A4E4-1085551E72E8}"/>
              </a:ext>
            </a:extLst>
          </p:cNvPr>
          <p:cNvSpPr>
            <a:spLocks noGrp="1"/>
          </p:cNvSpPr>
          <p:nvPr>
            <p:ph type="dt" sz="half" idx="10"/>
          </p:nvPr>
        </p:nvSpPr>
        <p:spPr/>
        <p:txBody>
          <a:bodyPr/>
          <a:lstStyle/>
          <a:p>
            <a:fld id="{2CFD6FE6-F2E9-4017-8404-91319AD0AFFF}" type="datetime1">
              <a:rPr kumimoji="1" lang="ja-JP" altLang="en-US" smtClean="0"/>
              <a:t>2021/6/8</a:t>
            </a:fld>
            <a:endParaRPr kumimoji="1" lang="ja-JP" altLang="en-US"/>
          </a:p>
        </p:txBody>
      </p:sp>
      <p:sp>
        <p:nvSpPr>
          <p:cNvPr id="4" name="フッター プレースホルダー 3">
            <a:extLst>
              <a:ext uri="{FF2B5EF4-FFF2-40B4-BE49-F238E27FC236}">
                <a16:creationId xmlns:a16="http://schemas.microsoft.com/office/drawing/2014/main" id="{DD13EF05-2AEA-4560-9331-BAE92061BC2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E86409-0A33-4369-A97F-114683D8F66D}"/>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344277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8051772-9B38-4D50-A2A7-E2330697C2BE}"/>
              </a:ext>
            </a:extLst>
          </p:cNvPr>
          <p:cNvSpPr>
            <a:spLocks noGrp="1"/>
          </p:cNvSpPr>
          <p:nvPr>
            <p:ph type="dt" sz="half" idx="10"/>
          </p:nvPr>
        </p:nvSpPr>
        <p:spPr/>
        <p:txBody>
          <a:bodyPr/>
          <a:lstStyle/>
          <a:p>
            <a:fld id="{E15F16D4-7ACC-4FD3-8572-334563F3773C}" type="datetime1">
              <a:rPr kumimoji="1" lang="ja-JP" altLang="en-US" smtClean="0"/>
              <a:t>2021/6/8</a:t>
            </a:fld>
            <a:endParaRPr kumimoji="1" lang="ja-JP" altLang="en-US"/>
          </a:p>
        </p:txBody>
      </p:sp>
      <p:sp>
        <p:nvSpPr>
          <p:cNvPr id="3" name="フッター プレースホルダー 2">
            <a:extLst>
              <a:ext uri="{FF2B5EF4-FFF2-40B4-BE49-F238E27FC236}">
                <a16:creationId xmlns:a16="http://schemas.microsoft.com/office/drawing/2014/main" id="{1DC6EAA9-0FFC-4242-8858-6098730F4FE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199A6AD-6888-4F76-B3D0-41CCAA37653C}"/>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395707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E63E29-46E4-4042-BF97-E65C30A194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01B117-9E96-459A-98FC-D18AC175C3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5F8721-5569-4481-89C6-5D84D539D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3C382B-77FF-485B-8E00-F06DF924DF7A}"/>
              </a:ext>
            </a:extLst>
          </p:cNvPr>
          <p:cNvSpPr>
            <a:spLocks noGrp="1"/>
          </p:cNvSpPr>
          <p:nvPr>
            <p:ph type="dt" sz="half" idx="10"/>
          </p:nvPr>
        </p:nvSpPr>
        <p:spPr/>
        <p:txBody>
          <a:bodyPr/>
          <a:lstStyle/>
          <a:p>
            <a:fld id="{12B2545D-D5E0-4209-8BFA-F3B0A5245B84}" type="datetime1">
              <a:rPr kumimoji="1" lang="ja-JP" altLang="en-US" smtClean="0"/>
              <a:t>2021/6/8</a:t>
            </a:fld>
            <a:endParaRPr kumimoji="1" lang="ja-JP" altLang="en-US"/>
          </a:p>
        </p:txBody>
      </p:sp>
      <p:sp>
        <p:nvSpPr>
          <p:cNvPr id="6" name="フッター プレースホルダー 5">
            <a:extLst>
              <a:ext uri="{FF2B5EF4-FFF2-40B4-BE49-F238E27FC236}">
                <a16:creationId xmlns:a16="http://schemas.microsoft.com/office/drawing/2014/main" id="{E537D5DE-B75A-4EE3-BBCF-023E705AC4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5265D2-5FB3-4189-85F5-42843C5372E6}"/>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152209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2031A-0E92-4DA0-88DD-5D9551377D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4D2EB52-E662-4ECC-8E3D-25569233C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238EDD4-214C-4356-870E-4F41CD5BE6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8A67D6-1A22-4352-AC98-026C4FFB7ED7}"/>
              </a:ext>
            </a:extLst>
          </p:cNvPr>
          <p:cNvSpPr>
            <a:spLocks noGrp="1"/>
          </p:cNvSpPr>
          <p:nvPr>
            <p:ph type="dt" sz="half" idx="10"/>
          </p:nvPr>
        </p:nvSpPr>
        <p:spPr/>
        <p:txBody>
          <a:bodyPr/>
          <a:lstStyle/>
          <a:p>
            <a:fld id="{A38AE843-F2A4-4D40-B674-79EFEF074492}" type="datetime1">
              <a:rPr kumimoji="1" lang="ja-JP" altLang="en-US" smtClean="0"/>
              <a:t>2021/6/8</a:t>
            </a:fld>
            <a:endParaRPr kumimoji="1" lang="ja-JP" altLang="en-US"/>
          </a:p>
        </p:txBody>
      </p:sp>
      <p:sp>
        <p:nvSpPr>
          <p:cNvPr id="6" name="フッター プレースホルダー 5">
            <a:extLst>
              <a:ext uri="{FF2B5EF4-FFF2-40B4-BE49-F238E27FC236}">
                <a16:creationId xmlns:a16="http://schemas.microsoft.com/office/drawing/2014/main" id="{202D7F09-22D4-45D3-913E-E58DAF9AEDE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CC970C-F06F-4FD2-A0DE-1D7B9EEF360B}"/>
              </a:ext>
            </a:extLst>
          </p:cNvPr>
          <p:cNvSpPr>
            <a:spLocks noGrp="1"/>
          </p:cNvSpPr>
          <p:nvPr>
            <p:ph type="sldNum" sz="quarter" idx="12"/>
          </p:nvPr>
        </p:nvSpPr>
        <p:spPr/>
        <p:txBody>
          <a:body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31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C999CC4-591B-420B-9E75-7B60A1301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CD9D4-8FC7-4160-B134-5DACA1B59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541BE9-DE7D-4D99-993C-0A4D5F904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77ECA-74C8-4811-B15F-64BDFDCD6CBE}" type="datetime1">
              <a:rPr kumimoji="1" lang="ja-JP" altLang="en-US" smtClean="0"/>
              <a:t>2021/6/8</a:t>
            </a:fld>
            <a:endParaRPr kumimoji="1" lang="ja-JP" altLang="en-US"/>
          </a:p>
        </p:txBody>
      </p:sp>
      <p:sp>
        <p:nvSpPr>
          <p:cNvPr id="5" name="フッター プレースホルダー 4">
            <a:extLst>
              <a:ext uri="{FF2B5EF4-FFF2-40B4-BE49-F238E27FC236}">
                <a16:creationId xmlns:a16="http://schemas.microsoft.com/office/drawing/2014/main" id="{928BE70C-854C-412D-AB88-433C9DFD1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95D418F-3CF5-4BDA-BA82-E2141E78A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E598A-588F-4090-9F2C-77FCB576827E}" type="slidenum">
              <a:rPr kumimoji="1" lang="ja-JP" altLang="en-US" smtClean="0"/>
              <a:t>‹#›</a:t>
            </a:fld>
            <a:endParaRPr kumimoji="1" lang="ja-JP" altLang="en-US"/>
          </a:p>
        </p:txBody>
      </p:sp>
    </p:spTree>
    <p:extLst>
      <p:ext uri="{BB962C8B-B14F-4D97-AF65-F5344CB8AC3E}">
        <p14:creationId xmlns:p14="http://schemas.microsoft.com/office/powerpoint/2010/main" val="87747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4E0A3-598E-4280-9D8B-7F29BA5CB610}"/>
              </a:ext>
            </a:extLst>
          </p:cNvPr>
          <p:cNvSpPr>
            <a:spLocks noGrp="1"/>
          </p:cNvSpPr>
          <p:nvPr>
            <p:ph type="ctrTitle"/>
          </p:nvPr>
        </p:nvSpPr>
        <p:spPr>
          <a:xfrm>
            <a:off x="1422402" y="3923628"/>
            <a:ext cx="8966200" cy="630237"/>
          </a:xfrm>
        </p:spPr>
        <p:txBody>
          <a:bodyPr>
            <a:normAutofit/>
          </a:bodyPr>
          <a:lstStyle/>
          <a:p>
            <a:r>
              <a:rPr kumimoji="1" lang="ja-JP" altLang="en-US" sz="3200" b="1" dirty="0">
                <a:latin typeface="ＭＳ 明朝" panose="02020609040205080304" pitchFamily="17" charset="-128"/>
                <a:ea typeface="ＭＳ 明朝" panose="02020609040205080304" pitchFamily="17" charset="-128"/>
              </a:rPr>
              <a:t>チャールズ・シュワブ～証券革命の</a:t>
            </a:r>
            <a:r>
              <a:rPr lang="ja-JP" altLang="en-US" sz="3200" b="1" dirty="0">
                <a:latin typeface="ＭＳ 明朝" panose="02020609040205080304" pitchFamily="17" charset="-128"/>
                <a:ea typeface="ＭＳ 明朝" panose="02020609040205080304" pitchFamily="17" charset="-128"/>
              </a:rPr>
              <a:t>風雲</a:t>
            </a:r>
            <a:r>
              <a:rPr kumimoji="1" lang="ja-JP" altLang="en-US" sz="3200" b="1" dirty="0">
                <a:latin typeface="ＭＳ 明朝" panose="02020609040205080304" pitchFamily="17" charset="-128"/>
                <a:ea typeface="ＭＳ 明朝" panose="02020609040205080304" pitchFamily="17" charset="-128"/>
              </a:rPr>
              <a:t>児</a:t>
            </a:r>
          </a:p>
        </p:txBody>
      </p:sp>
      <p:sp>
        <p:nvSpPr>
          <p:cNvPr id="3" name="字幕 2">
            <a:extLst>
              <a:ext uri="{FF2B5EF4-FFF2-40B4-BE49-F238E27FC236}">
                <a16:creationId xmlns:a16="http://schemas.microsoft.com/office/drawing/2014/main" id="{257BC6E8-0E3A-4527-9254-3549E7691C2F}"/>
              </a:ext>
            </a:extLst>
          </p:cNvPr>
          <p:cNvSpPr>
            <a:spLocks noGrp="1"/>
          </p:cNvSpPr>
          <p:nvPr>
            <p:ph type="subTitle" idx="1"/>
          </p:nvPr>
        </p:nvSpPr>
        <p:spPr>
          <a:xfrm>
            <a:off x="3097519" y="1616536"/>
            <a:ext cx="4682129" cy="1808039"/>
          </a:xfrm>
        </p:spPr>
        <p:txBody>
          <a:bodyPr/>
          <a:lstStyle/>
          <a:p>
            <a:endParaRPr kumimoji="1" lang="ja-JP" altLang="en-US" dirty="0"/>
          </a:p>
        </p:txBody>
      </p:sp>
      <p:pic>
        <p:nvPicPr>
          <p:cNvPr id="5" name="図 4">
            <a:extLst>
              <a:ext uri="{FF2B5EF4-FFF2-40B4-BE49-F238E27FC236}">
                <a16:creationId xmlns:a16="http://schemas.microsoft.com/office/drawing/2014/main" id="{8EAB2551-7AF1-4D54-8B64-EEF3F60A2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033" y="586034"/>
            <a:ext cx="4682129" cy="2838541"/>
          </a:xfrm>
          <a:prstGeom prst="rect">
            <a:avLst/>
          </a:prstGeom>
        </p:spPr>
      </p:pic>
      <p:sp>
        <p:nvSpPr>
          <p:cNvPr id="6" name="テキスト ボックス 5">
            <a:extLst>
              <a:ext uri="{FF2B5EF4-FFF2-40B4-BE49-F238E27FC236}">
                <a16:creationId xmlns:a16="http://schemas.microsoft.com/office/drawing/2014/main" id="{695B7245-2C80-4B29-A4DF-DE90EC26AE9E}"/>
              </a:ext>
            </a:extLst>
          </p:cNvPr>
          <p:cNvSpPr txBox="1"/>
          <p:nvPr/>
        </p:nvSpPr>
        <p:spPr>
          <a:xfrm>
            <a:off x="1727199" y="5007431"/>
            <a:ext cx="3911601" cy="1200329"/>
          </a:xfrm>
          <a:prstGeom prst="rect">
            <a:avLst/>
          </a:prstGeom>
          <a:noFill/>
        </p:spPr>
        <p:txBody>
          <a:bodyPr wrap="square" rtlCol="0">
            <a:spAutoFit/>
          </a:bodyPr>
          <a:lstStyle/>
          <a:p>
            <a:r>
              <a:rPr kumimoji="1" lang="ja-JP" altLang="en-US" sz="2400" dirty="0">
                <a:latin typeface="+mj-lt"/>
              </a:rPr>
              <a:t>「私の履歴書」研究会</a:t>
            </a:r>
            <a:br>
              <a:rPr kumimoji="1" lang="en-US" altLang="ja-JP" sz="2400" dirty="0">
                <a:latin typeface="+mj-lt"/>
              </a:rPr>
            </a:br>
            <a:r>
              <a:rPr kumimoji="1" lang="en-US" altLang="ja-JP" sz="2400" dirty="0">
                <a:latin typeface="+mj-lt"/>
              </a:rPr>
              <a:t> 2021</a:t>
            </a:r>
            <a:r>
              <a:rPr kumimoji="1" lang="ja-JP" altLang="en-US" sz="2400" dirty="0">
                <a:latin typeface="+mj-lt"/>
              </a:rPr>
              <a:t>年</a:t>
            </a:r>
            <a:r>
              <a:rPr kumimoji="1" lang="en-US" altLang="ja-JP" sz="2400" dirty="0">
                <a:latin typeface="+mj-lt"/>
              </a:rPr>
              <a:t>6</a:t>
            </a:r>
            <a:r>
              <a:rPr kumimoji="1" lang="ja-JP" altLang="en-US" sz="2400" dirty="0">
                <a:latin typeface="+mj-lt"/>
              </a:rPr>
              <a:t>月</a:t>
            </a:r>
            <a:r>
              <a:rPr kumimoji="1" lang="en-US" altLang="ja-JP" sz="2400" dirty="0">
                <a:latin typeface="+mj-lt"/>
              </a:rPr>
              <a:t>7</a:t>
            </a:r>
            <a:r>
              <a:rPr kumimoji="1" lang="ja-JP" altLang="en-US" sz="2400" dirty="0">
                <a:latin typeface="+mj-lt"/>
              </a:rPr>
              <a:t>日（月）</a:t>
            </a:r>
            <a:endParaRPr kumimoji="1" lang="en-US" altLang="ja-JP" sz="2400" dirty="0">
              <a:latin typeface="+mj-lt"/>
            </a:endParaRPr>
          </a:p>
          <a:p>
            <a:r>
              <a:rPr kumimoji="1" lang="en-US" altLang="ja-JP" sz="2400" dirty="0">
                <a:latin typeface="+mj-lt"/>
              </a:rPr>
              <a:t> 20:00</a:t>
            </a:r>
            <a:r>
              <a:rPr kumimoji="1" lang="ja-JP" altLang="en-US" sz="2400" dirty="0">
                <a:latin typeface="+mj-lt"/>
              </a:rPr>
              <a:t>～</a:t>
            </a:r>
          </a:p>
        </p:txBody>
      </p:sp>
      <p:sp>
        <p:nvSpPr>
          <p:cNvPr id="7" name="スライド番号プレースホルダー 6">
            <a:extLst>
              <a:ext uri="{FF2B5EF4-FFF2-40B4-BE49-F238E27FC236}">
                <a16:creationId xmlns:a16="http://schemas.microsoft.com/office/drawing/2014/main" id="{9D6513C0-05E2-4976-9889-B6609CCA1156}"/>
              </a:ext>
            </a:extLst>
          </p:cNvPr>
          <p:cNvSpPr>
            <a:spLocks noGrp="1"/>
          </p:cNvSpPr>
          <p:nvPr>
            <p:ph type="sldNum" sz="quarter" idx="12"/>
          </p:nvPr>
        </p:nvSpPr>
        <p:spPr/>
        <p:txBody>
          <a:bodyPr/>
          <a:lstStyle/>
          <a:p>
            <a:fld id="{FD6E598A-588F-4090-9F2C-77FCB576827E}" type="slidenum">
              <a:rPr kumimoji="1" lang="ja-JP" altLang="en-US" smtClean="0"/>
              <a:t>1</a:t>
            </a:fld>
            <a:endParaRPr kumimoji="1" lang="ja-JP" altLang="en-US"/>
          </a:p>
        </p:txBody>
      </p:sp>
      <p:sp>
        <p:nvSpPr>
          <p:cNvPr id="8" name="テキスト ボックス 7">
            <a:extLst>
              <a:ext uri="{FF2B5EF4-FFF2-40B4-BE49-F238E27FC236}">
                <a16:creationId xmlns:a16="http://schemas.microsoft.com/office/drawing/2014/main" id="{F312A33A-D2A8-4B69-B053-CC91DE5E3DDF}"/>
              </a:ext>
            </a:extLst>
          </p:cNvPr>
          <p:cNvSpPr txBox="1"/>
          <p:nvPr/>
        </p:nvSpPr>
        <p:spPr>
          <a:xfrm>
            <a:off x="5638801" y="4963880"/>
            <a:ext cx="4593770" cy="1754326"/>
          </a:xfrm>
          <a:prstGeom prst="rect">
            <a:avLst/>
          </a:prstGeom>
          <a:noFill/>
        </p:spPr>
        <p:txBody>
          <a:bodyPr wrap="square" rtlCol="0">
            <a:spAutoFit/>
          </a:bodyPr>
          <a:lstStyle/>
          <a:p>
            <a:pPr algn="r"/>
            <a:r>
              <a:rPr kumimoji="1" lang="ja-JP" altLang="en-US" sz="2400" dirty="0">
                <a:latin typeface="+mj-lt"/>
              </a:rPr>
              <a:t>元住友銀行専務取締役</a:t>
            </a:r>
            <a:endParaRPr kumimoji="1" lang="en-US" altLang="ja-JP" sz="2400" dirty="0">
              <a:latin typeface="+mj-lt"/>
            </a:endParaRPr>
          </a:p>
          <a:p>
            <a:pPr algn="r"/>
            <a:r>
              <a:rPr kumimoji="1" lang="ja-JP" altLang="en-US" sz="2400" dirty="0">
                <a:latin typeface="+mj-lt"/>
              </a:rPr>
              <a:t>元</a:t>
            </a:r>
            <a:r>
              <a:rPr lang="ja-JP" altLang="en-US" sz="2400" dirty="0">
                <a:latin typeface="+mj-lt"/>
              </a:rPr>
              <a:t>広</a:t>
            </a:r>
            <a:r>
              <a:rPr kumimoji="1" lang="ja-JP" altLang="en-US" sz="2400" dirty="0">
                <a:latin typeface="+mj-lt"/>
              </a:rPr>
              <a:t>島国際大学教授</a:t>
            </a:r>
            <a:endParaRPr kumimoji="1" lang="en-US" altLang="ja-JP" sz="2400" dirty="0">
              <a:latin typeface="+mj-lt"/>
            </a:endParaRPr>
          </a:p>
          <a:p>
            <a:pPr algn="r"/>
            <a:r>
              <a:rPr lang="ja-JP" altLang="en-US" sz="2400" b="1" dirty="0">
                <a:latin typeface="+mj-lt"/>
              </a:rPr>
              <a:t> 岡部陽二</a:t>
            </a:r>
            <a:endParaRPr lang="en-US" altLang="ja-JP" sz="2400" b="1" dirty="0">
              <a:latin typeface="+mj-lt"/>
            </a:endParaRPr>
          </a:p>
          <a:p>
            <a:endParaRPr kumimoji="1" lang="en-US" altLang="ja-JP" sz="1800" dirty="0">
              <a:latin typeface="+mj-lt"/>
            </a:endParaRPr>
          </a:p>
          <a:p>
            <a:endParaRPr kumimoji="1" lang="ja-JP" altLang="en-US" dirty="0"/>
          </a:p>
        </p:txBody>
      </p:sp>
    </p:spTree>
    <p:extLst>
      <p:ext uri="{BB962C8B-B14F-4D97-AF65-F5344CB8AC3E}">
        <p14:creationId xmlns:p14="http://schemas.microsoft.com/office/powerpoint/2010/main" val="186532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65EEFD-9649-4FE6-BD19-BDACBFCE5C55}"/>
              </a:ext>
            </a:extLst>
          </p:cNvPr>
          <p:cNvSpPr>
            <a:spLocks noGrp="1"/>
          </p:cNvSpPr>
          <p:nvPr>
            <p:ph type="title"/>
          </p:nvPr>
        </p:nvSpPr>
        <p:spPr>
          <a:xfrm>
            <a:off x="825910" y="365125"/>
            <a:ext cx="10527890" cy="1271946"/>
          </a:xfrm>
        </p:spPr>
        <p:txBody>
          <a:bodyPr>
            <a:normAutofit/>
          </a:bodyPr>
          <a:lstStyle/>
          <a:p>
            <a:pPr algn="ctr"/>
            <a:r>
              <a:rPr kumimoji="1" lang="ja-JP" altLang="en-US" sz="2800" b="1" dirty="0">
                <a:latin typeface="ＭＳ 明朝" panose="02020609040205080304" pitchFamily="17" charset="-128"/>
                <a:ea typeface="ＭＳ 明朝" panose="02020609040205080304" pitchFamily="17" charset="-128"/>
              </a:rPr>
              <a:t>図</a:t>
            </a:r>
            <a:r>
              <a:rPr kumimoji="1" lang="en-US" altLang="ja-JP" sz="2800" b="1" dirty="0">
                <a:latin typeface="ＭＳ 明朝" panose="02020609040205080304" pitchFamily="17" charset="-128"/>
                <a:ea typeface="ＭＳ 明朝" panose="02020609040205080304" pitchFamily="17" charset="-128"/>
              </a:rPr>
              <a:t>6</a:t>
            </a:r>
            <a:r>
              <a:rPr kumimoji="1" lang="ja-JP" altLang="en-US" sz="2800" b="1" dirty="0">
                <a:latin typeface="ＭＳ 明朝" panose="02020609040205080304" pitchFamily="17" charset="-128"/>
                <a:ea typeface="ＭＳ 明朝" panose="02020609040205080304" pitchFamily="17" charset="-128"/>
              </a:rPr>
              <a:t>、日米の主要ネット証券の収益構成の比較</a:t>
            </a:r>
          </a:p>
        </p:txBody>
      </p:sp>
      <p:pic>
        <p:nvPicPr>
          <p:cNvPr id="5" name="コンテンツ プレースホルダー 4">
            <a:extLst>
              <a:ext uri="{FF2B5EF4-FFF2-40B4-BE49-F238E27FC236}">
                <a16:creationId xmlns:a16="http://schemas.microsoft.com/office/drawing/2014/main" id="{824C7609-20DF-4E3F-8C2D-BEB6ADDFE6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9239" y="1637071"/>
            <a:ext cx="7447935" cy="4855804"/>
          </a:xfrm>
        </p:spPr>
      </p:pic>
      <p:sp>
        <p:nvSpPr>
          <p:cNvPr id="4" name="スライド番号プレースホルダー 3">
            <a:extLst>
              <a:ext uri="{FF2B5EF4-FFF2-40B4-BE49-F238E27FC236}">
                <a16:creationId xmlns:a16="http://schemas.microsoft.com/office/drawing/2014/main" id="{0F4B71DF-FDD0-46D9-9689-1115748E32C9}"/>
              </a:ext>
            </a:extLst>
          </p:cNvPr>
          <p:cNvSpPr>
            <a:spLocks noGrp="1"/>
          </p:cNvSpPr>
          <p:nvPr>
            <p:ph type="sldNum" sz="quarter" idx="12"/>
          </p:nvPr>
        </p:nvSpPr>
        <p:spPr/>
        <p:txBody>
          <a:bodyPr/>
          <a:lstStyle/>
          <a:p>
            <a:fld id="{FD6E598A-588F-4090-9F2C-77FCB576827E}" type="slidenum">
              <a:rPr kumimoji="1" lang="ja-JP" altLang="en-US" smtClean="0"/>
              <a:t>10</a:t>
            </a:fld>
            <a:endParaRPr kumimoji="1" lang="ja-JP" altLang="en-US"/>
          </a:p>
        </p:txBody>
      </p:sp>
    </p:spTree>
    <p:extLst>
      <p:ext uri="{BB962C8B-B14F-4D97-AF65-F5344CB8AC3E}">
        <p14:creationId xmlns:p14="http://schemas.microsoft.com/office/powerpoint/2010/main" val="414266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11EB9F-8220-4625-8F21-F4598A74B22C}"/>
              </a:ext>
            </a:extLst>
          </p:cNvPr>
          <p:cNvSpPr>
            <a:spLocks noGrp="1"/>
          </p:cNvSpPr>
          <p:nvPr>
            <p:ph type="title"/>
          </p:nvPr>
        </p:nvSpPr>
        <p:spPr/>
        <p:txBody>
          <a:bodyPr>
            <a:normAutofit/>
          </a:bodyPr>
          <a:lstStyle/>
          <a:p>
            <a:pPr algn="ctr"/>
            <a:r>
              <a:rPr kumimoji="1" lang="ja-JP" altLang="en-US" sz="2800" b="1" dirty="0"/>
              <a:t>チャールズ・シュワブの経営理念</a:t>
            </a:r>
          </a:p>
        </p:txBody>
      </p:sp>
      <p:sp>
        <p:nvSpPr>
          <p:cNvPr id="3" name="コンテンツ プレースホルダー 2">
            <a:extLst>
              <a:ext uri="{FF2B5EF4-FFF2-40B4-BE49-F238E27FC236}">
                <a16:creationId xmlns:a16="http://schemas.microsoft.com/office/drawing/2014/main" id="{4DB69D66-5DAA-4552-B699-7837043F9153}"/>
              </a:ext>
            </a:extLst>
          </p:cNvPr>
          <p:cNvSpPr>
            <a:spLocks noGrp="1"/>
          </p:cNvSpPr>
          <p:nvPr>
            <p:ph idx="1"/>
          </p:nvPr>
        </p:nvSpPr>
        <p:spPr>
          <a:xfrm>
            <a:off x="838200" y="1690688"/>
            <a:ext cx="10515600" cy="4486275"/>
          </a:xfrm>
        </p:spPr>
        <p:txBody>
          <a:bodyPr>
            <a:normAutofit/>
          </a:bodyPr>
          <a:lstStyle/>
          <a:p>
            <a:pPr marL="514350" indent="-514350">
              <a:buFont typeface="+mj-lt"/>
              <a:buAutoNum type="arabicPeriod"/>
            </a:pPr>
            <a:r>
              <a:rPr kumimoji="1" lang="ja-JP" altLang="en-US" sz="1800" b="1" dirty="0">
                <a:latin typeface="+mj-lt"/>
              </a:rPr>
              <a:t>株式売買手数料の自由化を商機と捉えたチャールズ・シュワブの慧眼と執念</a:t>
            </a:r>
            <a:br>
              <a:rPr kumimoji="1" lang="en-US" altLang="ja-JP" sz="1800" b="1" dirty="0">
                <a:latin typeface="+mj-lt"/>
              </a:rPr>
            </a:br>
            <a:r>
              <a:rPr kumimoji="1" lang="en-US" altLang="ja-JP" sz="1800" b="1" dirty="0">
                <a:latin typeface="+mj-lt"/>
              </a:rPr>
              <a:t>1975</a:t>
            </a:r>
            <a:r>
              <a:rPr kumimoji="1" lang="ja-JP" altLang="en-US" sz="1800" b="1" dirty="0">
                <a:latin typeface="+mj-lt"/>
              </a:rPr>
              <a:t>年</a:t>
            </a:r>
            <a:r>
              <a:rPr kumimoji="1" lang="en-US" altLang="ja-JP" sz="1800" b="1" dirty="0">
                <a:latin typeface="+mj-lt"/>
              </a:rPr>
              <a:t>5</a:t>
            </a:r>
            <a:r>
              <a:rPr kumimoji="1" lang="ja-JP" altLang="en-US" sz="1800" b="1" dirty="0">
                <a:latin typeface="+mj-lt"/>
              </a:rPr>
              <a:t>月</a:t>
            </a:r>
            <a:r>
              <a:rPr kumimoji="1" lang="en-US" altLang="ja-JP" sz="1800" b="1" dirty="0">
                <a:latin typeface="+mj-lt"/>
              </a:rPr>
              <a:t>1</a:t>
            </a:r>
            <a:r>
              <a:rPr kumimoji="1" lang="ja-JP" altLang="en-US" sz="1800" b="1" dirty="0">
                <a:latin typeface="+mj-lt"/>
              </a:rPr>
              <a:t>日（メーデー）に行われた</a:t>
            </a:r>
            <a:r>
              <a:rPr kumimoji="1" lang="en-US" altLang="ja-JP" sz="1800" b="1" dirty="0">
                <a:latin typeface="+mj-lt"/>
              </a:rPr>
              <a:t>183</a:t>
            </a:r>
            <a:r>
              <a:rPr kumimoji="1" lang="ja-JP" altLang="en-US" sz="1800" b="1" dirty="0">
                <a:latin typeface="+mj-lt"/>
              </a:rPr>
              <a:t>年間にわたって維持されてきた固定手数料制を撤廃する株式売買手数料の自由化をチャンスと考えた。</a:t>
            </a:r>
            <a:br>
              <a:rPr kumimoji="1" lang="en-US" altLang="ja-JP" sz="1800" b="1" dirty="0">
                <a:latin typeface="+mj-lt"/>
              </a:rPr>
            </a:br>
            <a:br>
              <a:rPr kumimoji="1" lang="en-US" altLang="ja-JP" sz="1800" b="1" dirty="0">
                <a:latin typeface="+mj-lt"/>
              </a:rPr>
            </a:br>
            <a:r>
              <a:rPr kumimoji="1" lang="ja-JP" altLang="en-US" sz="1800" b="1" dirty="0">
                <a:latin typeface="+mj-lt"/>
              </a:rPr>
              <a:t>同社は</a:t>
            </a:r>
            <a:r>
              <a:rPr kumimoji="1" lang="en-US" altLang="ja-JP" sz="1800" b="1" dirty="0">
                <a:latin typeface="+mj-lt"/>
              </a:rPr>
              <a:t>70%</a:t>
            </a:r>
            <a:r>
              <a:rPr kumimoji="1" lang="ja-JP" altLang="en-US" sz="1800" b="1" dirty="0">
                <a:latin typeface="+mj-lt"/>
              </a:rPr>
              <a:t>引下げを発表、同時に売買執行以外のすべての業務から撤退した。</a:t>
            </a:r>
            <a:br>
              <a:rPr kumimoji="1" lang="en-US" altLang="ja-JP" sz="1800" b="1" dirty="0">
                <a:latin typeface="+mj-lt"/>
              </a:rPr>
            </a:br>
            <a:r>
              <a:rPr lang="ja-JP" altLang="en-US" sz="1800" b="1" dirty="0">
                <a:latin typeface="+mj-lt"/>
              </a:rPr>
              <a:t>当</a:t>
            </a:r>
            <a:r>
              <a:rPr kumimoji="1" lang="ja-JP" altLang="en-US" sz="1800" b="1" dirty="0">
                <a:latin typeface="+mj-lt"/>
              </a:rPr>
              <a:t>時リテール証券最大のメリル・リンチは機関投資家向けを引下げ、個人向けは引上げた。</a:t>
            </a:r>
            <a:br>
              <a:rPr kumimoji="1" lang="en-US" altLang="ja-JP" sz="1800" b="1" dirty="0">
                <a:latin typeface="+mj-lt"/>
              </a:rPr>
            </a:br>
            <a:r>
              <a:rPr kumimoji="1" lang="ja-JP" altLang="en-US" sz="1800" b="1" dirty="0">
                <a:latin typeface="+mj-lt"/>
              </a:rPr>
              <a:t>この対応をみて、チャールズ・シュワブ氏は「われわれは勝った」と確信したと述懐。</a:t>
            </a:r>
            <a:endParaRPr kumimoji="1" lang="en-US" altLang="ja-JP" sz="1800" b="1" dirty="0">
              <a:latin typeface="+mj-lt"/>
            </a:endParaRPr>
          </a:p>
          <a:p>
            <a:pPr marL="514350" indent="-514350">
              <a:buFont typeface="+mj-lt"/>
              <a:buAutoNum type="arabicPeriod"/>
            </a:pPr>
            <a:r>
              <a:rPr lang="ja-JP" altLang="en-US" sz="1800" b="1" dirty="0">
                <a:latin typeface="+mj-lt"/>
              </a:rPr>
              <a:t>個人金融資産を「安定的に長期にわたって増やしたい」という顧客の目線での戦略を構想</a:t>
            </a:r>
            <a:br>
              <a:rPr lang="en-US" altLang="ja-JP" sz="1800" b="1" dirty="0">
                <a:latin typeface="+mj-lt"/>
              </a:rPr>
            </a:br>
            <a:r>
              <a:rPr lang="ja-JP" altLang="en-US" sz="1800" b="1" dirty="0">
                <a:latin typeface="+mj-lt"/>
              </a:rPr>
              <a:t>ブローカレッジに依存してきた證券会社の収益極大化には、顧客の売買頻度を引上げるのが有効であるが、これは顧客目線に反する。この利益相反を避けるには、ブローカレッジ完全撤廃のビジネス・モデルしかない。</a:t>
            </a:r>
            <a:endParaRPr lang="en-US" altLang="ja-JP" sz="1800" b="1" dirty="0">
              <a:latin typeface="+mj-lt"/>
            </a:endParaRPr>
          </a:p>
          <a:p>
            <a:pPr marL="514350" indent="-514350">
              <a:buFont typeface="+mj-lt"/>
              <a:buAutoNum type="arabicPeriod"/>
            </a:pPr>
            <a:r>
              <a:rPr lang="ja-JP" altLang="en-US" sz="1800" b="1" dirty="0">
                <a:latin typeface="+mj-lt"/>
              </a:rPr>
              <a:t>チャールズ・シュワブの収益は金利収益とアセット・マネジメント・フィーに依存～図</a:t>
            </a:r>
            <a:r>
              <a:rPr lang="en-US" altLang="ja-JP" sz="1800" b="1" dirty="0">
                <a:latin typeface="+mj-lt"/>
              </a:rPr>
              <a:t>7</a:t>
            </a:r>
            <a:br>
              <a:rPr lang="en-US" altLang="ja-JP" sz="1800" b="1" dirty="0">
                <a:latin typeface="+mj-lt"/>
              </a:rPr>
            </a:br>
            <a:r>
              <a:rPr lang="ja-JP" altLang="en-US" sz="1800" b="1" dirty="0">
                <a:latin typeface="+mj-lt"/>
              </a:rPr>
              <a:t>顧客預かり資産は毎年増加、ＩＴ化により経費率は</a:t>
            </a:r>
            <a:r>
              <a:rPr lang="en-US" altLang="ja-JP" sz="1800" b="1" dirty="0">
                <a:latin typeface="+mj-lt"/>
              </a:rPr>
              <a:t>0.16%</a:t>
            </a:r>
            <a:r>
              <a:rPr lang="ja-JP" altLang="en-US" sz="1800" b="1" dirty="0">
                <a:latin typeface="+mj-lt"/>
              </a:rPr>
              <a:t>にまで低下～図</a:t>
            </a:r>
            <a:r>
              <a:rPr lang="en-US" altLang="ja-JP" sz="1800" b="1" dirty="0">
                <a:latin typeface="+mj-lt"/>
              </a:rPr>
              <a:t>8</a:t>
            </a:r>
          </a:p>
          <a:p>
            <a:pPr marL="514350" indent="-514350">
              <a:buFont typeface="+mj-lt"/>
              <a:buAutoNum type="arabicPeriod"/>
            </a:pPr>
            <a:r>
              <a:rPr kumimoji="1" lang="ja-JP" altLang="en-US" sz="1800" b="1" dirty="0">
                <a:latin typeface="+mj-lt"/>
              </a:rPr>
              <a:t>このビジネス・モデルで成長するには、業容の拡大しかない。</a:t>
            </a:r>
            <a:br>
              <a:rPr kumimoji="1" lang="en-US" altLang="ja-JP" sz="1800" b="1" dirty="0">
                <a:latin typeface="+mj-lt"/>
              </a:rPr>
            </a:br>
            <a:r>
              <a:rPr kumimoji="1" lang="ja-JP" altLang="en-US" sz="1800" b="1" dirty="0">
                <a:latin typeface="+mj-lt"/>
              </a:rPr>
              <a:t>ＴＤアメリトレードの合併で預かり資産リテール最大を実現したのは、売買頻度アップで手数料無料化を実現して当社を急追してきたロビンフッドなどに対抗するためであった。</a:t>
            </a:r>
            <a:endParaRPr kumimoji="1" lang="en-US" altLang="ja-JP" sz="1800" b="1" dirty="0">
              <a:latin typeface="+mj-lt"/>
            </a:endParaRPr>
          </a:p>
          <a:p>
            <a:pPr marL="514350" indent="-514350">
              <a:buFont typeface="+mj-lt"/>
              <a:buAutoNum type="arabicPeriod"/>
            </a:pPr>
            <a:endParaRPr kumimoji="1" lang="ja-JP" altLang="en-US" sz="1800" dirty="0"/>
          </a:p>
        </p:txBody>
      </p:sp>
      <p:sp>
        <p:nvSpPr>
          <p:cNvPr id="5" name="スライド番号プレースホルダー 4">
            <a:extLst>
              <a:ext uri="{FF2B5EF4-FFF2-40B4-BE49-F238E27FC236}">
                <a16:creationId xmlns:a16="http://schemas.microsoft.com/office/drawing/2014/main" id="{3B5B1761-7C8E-4BBE-8BDA-548A53B12518}"/>
              </a:ext>
            </a:extLst>
          </p:cNvPr>
          <p:cNvSpPr>
            <a:spLocks noGrp="1"/>
          </p:cNvSpPr>
          <p:nvPr>
            <p:ph type="sldNum" sz="quarter" idx="12"/>
          </p:nvPr>
        </p:nvSpPr>
        <p:spPr/>
        <p:txBody>
          <a:bodyPr/>
          <a:lstStyle/>
          <a:p>
            <a:fld id="{FD6E598A-588F-4090-9F2C-77FCB576827E}" type="slidenum">
              <a:rPr kumimoji="1" lang="ja-JP" altLang="en-US" smtClean="0"/>
              <a:t>11</a:t>
            </a:fld>
            <a:endParaRPr kumimoji="1" lang="ja-JP" altLang="en-US"/>
          </a:p>
        </p:txBody>
      </p:sp>
    </p:spTree>
    <p:extLst>
      <p:ext uri="{BB962C8B-B14F-4D97-AF65-F5344CB8AC3E}">
        <p14:creationId xmlns:p14="http://schemas.microsoft.com/office/powerpoint/2010/main" val="313799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78EC3-B973-4CDE-B751-BD177668B072}"/>
              </a:ext>
            </a:extLst>
          </p:cNvPr>
          <p:cNvSpPr>
            <a:spLocks noGrp="1"/>
          </p:cNvSpPr>
          <p:nvPr>
            <p:ph type="title"/>
          </p:nvPr>
        </p:nvSpPr>
        <p:spPr/>
        <p:txBody>
          <a:bodyPr>
            <a:normAutofit/>
          </a:bodyPr>
          <a:lstStyle/>
          <a:p>
            <a:pPr algn="ctr"/>
            <a:r>
              <a:rPr kumimoji="1" lang="ja-JP" altLang="en-US" sz="2800" b="1" dirty="0"/>
              <a:t>チャールズ・シュワブの収益構成推移</a:t>
            </a:r>
          </a:p>
        </p:txBody>
      </p:sp>
      <p:pic>
        <p:nvPicPr>
          <p:cNvPr id="7" name="コンテンツ プレースホルダー 6">
            <a:extLst>
              <a:ext uri="{FF2B5EF4-FFF2-40B4-BE49-F238E27FC236}">
                <a16:creationId xmlns:a16="http://schemas.microsoft.com/office/drawing/2014/main" id="{C417D8D5-F803-4BAE-A3A1-E7979A8615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743" y="1799771"/>
            <a:ext cx="7576457" cy="4150973"/>
          </a:xfrm>
        </p:spPr>
      </p:pic>
      <p:sp>
        <p:nvSpPr>
          <p:cNvPr id="4" name="スライド番号プレースホルダー 3">
            <a:extLst>
              <a:ext uri="{FF2B5EF4-FFF2-40B4-BE49-F238E27FC236}">
                <a16:creationId xmlns:a16="http://schemas.microsoft.com/office/drawing/2014/main" id="{AFF6A174-1151-46D0-85AF-DBCCC6F10359}"/>
              </a:ext>
            </a:extLst>
          </p:cNvPr>
          <p:cNvSpPr>
            <a:spLocks noGrp="1"/>
          </p:cNvSpPr>
          <p:nvPr>
            <p:ph type="sldNum" sz="quarter" idx="12"/>
          </p:nvPr>
        </p:nvSpPr>
        <p:spPr/>
        <p:txBody>
          <a:bodyPr/>
          <a:lstStyle/>
          <a:p>
            <a:fld id="{FD6E598A-588F-4090-9F2C-77FCB576827E}" type="slidenum">
              <a:rPr kumimoji="1" lang="ja-JP" altLang="en-US" smtClean="0"/>
              <a:t>12</a:t>
            </a:fld>
            <a:endParaRPr kumimoji="1" lang="ja-JP" altLang="en-US"/>
          </a:p>
        </p:txBody>
      </p:sp>
    </p:spTree>
    <p:extLst>
      <p:ext uri="{BB962C8B-B14F-4D97-AF65-F5344CB8AC3E}">
        <p14:creationId xmlns:p14="http://schemas.microsoft.com/office/powerpoint/2010/main" val="116517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A7582-B785-4579-90BB-E6547C966933}"/>
              </a:ext>
            </a:extLst>
          </p:cNvPr>
          <p:cNvSpPr>
            <a:spLocks noGrp="1"/>
          </p:cNvSpPr>
          <p:nvPr>
            <p:ph type="title"/>
          </p:nvPr>
        </p:nvSpPr>
        <p:spPr/>
        <p:txBody>
          <a:bodyPr>
            <a:normAutofit/>
          </a:bodyPr>
          <a:lstStyle/>
          <a:p>
            <a:pPr algn="ctr"/>
            <a:r>
              <a:rPr kumimoji="1" lang="ja-JP" altLang="en-US" sz="2800" b="1" dirty="0"/>
              <a:t>チャールズ・シュワブの預かり資産総額と経費率の推移</a:t>
            </a:r>
          </a:p>
        </p:txBody>
      </p:sp>
      <p:pic>
        <p:nvPicPr>
          <p:cNvPr id="11" name="コンテンツ プレースホルダー 10">
            <a:extLst>
              <a:ext uri="{FF2B5EF4-FFF2-40B4-BE49-F238E27FC236}">
                <a16:creationId xmlns:a16="http://schemas.microsoft.com/office/drawing/2014/main" id="{5B74A072-2006-442C-BD63-FA3BE5AED0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570" y="1690688"/>
            <a:ext cx="7126774" cy="4434341"/>
          </a:xfrm>
        </p:spPr>
      </p:pic>
      <p:sp>
        <p:nvSpPr>
          <p:cNvPr id="4" name="スライド番号プレースホルダー 3">
            <a:extLst>
              <a:ext uri="{FF2B5EF4-FFF2-40B4-BE49-F238E27FC236}">
                <a16:creationId xmlns:a16="http://schemas.microsoft.com/office/drawing/2014/main" id="{C48BF1B3-2CE9-4E41-8D46-45C64895D690}"/>
              </a:ext>
            </a:extLst>
          </p:cNvPr>
          <p:cNvSpPr>
            <a:spLocks noGrp="1"/>
          </p:cNvSpPr>
          <p:nvPr>
            <p:ph type="sldNum" sz="quarter" idx="12"/>
          </p:nvPr>
        </p:nvSpPr>
        <p:spPr/>
        <p:txBody>
          <a:bodyPr/>
          <a:lstStyle/>
          <a:p>
            <a:fld id="{FD6E598A-588F-4090-9F2C-77FCB576827E}" type="slidenum">
              <a:rPr kumimoji="1" lang="ja-JP" altLang="en-US" smtClean="0"/>
              <a:t>13</a:t>
            </a:fld>
            <a:endParaRPr kumimoji="1" lang="ja-JP" altLang="en-US"/>
          </a:p>
        </p:txBody>
      </p:sp>
    </p:spTree>
    <p:extLst>
      <p:ext uri="{BB962C8B-B14F-4D97-AF65-F5344CB8AC3E}">
        <p14:creationId xmlns:p14="http://schemas.microsoft.com/office/powerpoint/2010/main" val="84566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9C7679-1D80-42CB-8E28-04E2D60CD7D0}"/>
              </a:ext>
            </a:extLst>
          </p:cNvPr>
          <p:cNvSpPr>
            <a:spLocks noGrp="1"/>
          </p:cNvSpPr>
          <p:nvPr>
            <p:ph type="title"/>
          </p:nvPr>
        </p:nvSpPr>
        <p:spPr/>
        <p:txBody>
          <a:bodyPr/>
          <a:lstStyle/>
          <a:p>
            <a:pPr algn="ctr"/>
            <a:r>
              <a:rPr kumimoji="1" lang="ja-JP" altLang="en-US" sz="2800" b="1" dirty="0"/>
              <a:t>バークシャー・ハサウエイの投資哲学とのシナジー感</a:t>
            </a:r>
          </a:p>
        </p:txBody>
      </p:sp>
      <p:sp>
        <p:nvSpPr>
          <p:cNvPr id="3" name="コンテンツ プレースホルダー 2">
            <a:extLst>
              <a:ext uri="{FF2B5EF4-FFF2-40B4-BE49-F238E27FC236}">
                <a16:creationId xmlns:a16="http://schemas.microsoft.com/office/drawing/2014/main" id="{B07DD0B3-2816-41D0-BEE2-079CFF48F422}"/>
              </a:ext>
            </a:extLst>
          </p:cNvPr>
          <p:cNvSpPr>
            <a:spLocks noGrp="1"/>
          </p:cNvSpPr>
          <p:nvPr>
            <p:ph idx="1"/>
          </p:nvPr>
        </p:nvSpPr>
        <p:spPr/>
        <p:txBody>
          <a:bodyPr>
            <a:normAutofit lnSpcReduction="10000"/>
          </a:bodyPr>
          <a:lstStyle/>
          <a:p>
            <a:pPr marL="342900" indent="-342900">
              <a:buFont typeface="+mj-lt"/>
              <a:buAutoNum type="arabicPeriod"/>
            </a:pPr>
            <a:r>
              <a:rPr lang="ja-JP" altLang="en-US" sz="1800" b="1" i="0" dirty="0">
                <a:solidFill>
                  <a:srgbClr val="202122"/>
                </a:solidFill>
                <a:effectLst/>
                <a:latin typeface="+mj-lt"/>
              </a:rPr>
              <a:t>ウオーレン・バフェットが会長兼</a:t>
            </a:r>
            <a:r>
              <a:rPr lang="en-US" altLang="ja-JP" sz="1800" b="1" i="0" dirty="0">
                <a:solidFill>
                  <a:srgbClr val="202122"/>
                </a:solidFill>
                <a:effectLst/>
                <a:latin typeface="+mj-lt"/>
              </a:rPr>
              <a:t>CEO,</a:t>
            </a:r>
            <a:r>
              <a:rPr lang="ja-JP" altLang="en-US" sz="1800" b="1" i="0" dirty="0">
                <a:solidFill>
                  <a:srgbClr val="202122"/>
                </a:solidFill>
                <a:effectLst/>
                <a:latin typeface="+mj-lt"/>
              </a:rPr>
              <a:t>チャーリーマンガーが副会長を務める世界最大の機関投資家と言われるバークシャー・ハサウェイは長期視点での株式投資を行なっている。</a:t>
            </a:r>
            <a:endParaRPr lang="en-US" altLang="ja-JP" sz="1800" b="1" i="0" dirty="0">
              <a:solidFill>
                <a:srgbClr val="202122"/>
              </a:solidFill>
              <a:effectLst/>
              <a:latin typeface="+mj-lt"/>
            </a:endParaRPr>
          </a:p>
          <a:p>
            <a:pPr marL="342900" indent="-342900">
              <a:buFont typeface="+mj-lt"/>
              <a:buAutoNum type="arabicPeriod"/>
            </a:pPr>
            <a:r>
              <a:rPr lang="ja-JP" altLang="en-US" sz="1800" b="1" i="0" dirty="0">
                <a:solidFill>
                  <a:srgbClr val="202122"/>
                </a:solidFill>
                <a:effectLst/>
                <a:latin typeface="+mj-lt"/>
              </a:rPr>
              <a:t>バフェットが</a:t>
            </a:r>
            <a:r>
              <a:rPr lang="en-US" altLang="ja-JP" sz="1800" b="1" i="0" dirty="0">
                <a:solidFill>
                  <a:srgbClr val="202122"/>
                </a:solidFill>
                <a:effectLst/>
                <a:latin typeface="+mj-lt"/>
              </a:rPr>
              <a:t>1965</a:t>
            </a:r>
            <a:r>
              <a:rPr lang="ja-JP" altLang="en-US" sz="1800" b="1" i="0" dirty="0">
                <a:solidFill>
                  <a:srgbClr val="202122"/>
                </a:solidFill>
                <a:effectLst/>
                <a:latin typeface="+mj-lt"/>
              </a:rPr>
              <a:t>年にバークシャー・ハサウェイの経営権を握ってから</a:t>
            </a:r>
            <a:r>
              <a:rPr lang="en-US" altLang="ja-JP" sz="1800" b="1" i="0" dirty="0">
                <a:solidFill>
                  <a:srgbClr val="202122"/>
                </a:solidFill>
                <a:effectLst/>
                <a:latin typeface="+mj-lt"/>
              </a:rPr>
              <a:t>2014</a:t>
            </a:r>
            <a:r>
              <a:rPr lang="ja-JP" altLang="en-US" sz="1800" b="1" i="0" dirty="0">
                <a:solidFill>
                  <a:srgbClr val="202122"/>
                </a:solidFill>
                <a:effectLst/>
                <a:latin typeface="+mj-lt"/>
              </a:rPr>
              <a:t>までの約</a:t>
            </a:r>
            <a:r>
              <a:rPr lang="en-US" altLang="ja-JP" sz="1800" b="1" i="0" dirty="0">
                <a:solidFill>
                  <a:srgbClr val="202122"/>
                </a:solidFill>
                <a:effectLst/>
                <a:latin typeface="+mj-lt"/>
              </a:rPr>
              <a:t>49</a:t>
            </a:r>
            <a:r>
              <a:rPr lang="ja-JP" altLang="en-US" sz="1800" b="1" i="0" dirty="0">
                <a:solidFill>
                  <a:srgbClr val="202122"/>
                </a:solidFill>
                <a:effectLst/>
                <a:latin typeface="+mj-lt"/>
              </a:rPr>
              <a:t>年間に、</a:t>
            </a:r>
            <a:r>
              <a:rPr lang="en-US" altLang="ja-JP" sz="1800" b="1" i="0" dirty="0">
                <a:solidFill>
                  <a:srgbClr val="202122"/>
                </a:solidFill>
                <a:effectLst/>
                <a:latin typeface="+mj-lt"/>
              </a:rPr>
              <a:t>S&amp;P 500</a:t>
            </a:r>
            <a:r>
              <a:rPr lang="ja-JP" altLang="en-US" sz="1800" b="1" i="0" dirty="0">
                <a:solidFill>
                  <a:srgbClr val="202122"/>
                </a:solidFill>
                <a:effectLst/>
                <a:latin typeface="+mj-lt"/>
              </a:rPr>
              <a:t>の上昇率が約</a:t>
            </a:r>
            <a:r>
              <a:rPr lang="en-US" altLang="ja-JP" sz="1800" b="1" i="0" dirty="0">
                <a:solidFill>
                  <a:srgbClr val="202122"/>
                </a:solidFill>
                <a:effectLst/>
                <a:latin typeface="+mj-lt"/>
              </a:rPr>
              <a:t>11,200%</a:t>
            </a:r>
            <a:r>
              <a:rPr lang="ja-JP" altLang="en-US" sz="1800" b="1" i="0" dirty="0">
                <a:solidFill>
                  <a:srgbClr val="202122"/>
                </a:solidFill>
                <a:effectLst/>
                <a:latin typeface="+mj-lt"/>
              </a:rPr>
              <a:t>（</a:t>
            </a:r>
            <a:r>
              <a:rPr lang="en-US" altLang="ja-JP" sz="1800" b="1" i="0" dirty="0">
                <a:solidFill>
                  <a:srgbClr val="202122"/>
                </a:solidFill>
                <a:effectLst/>
                <a:latin typeface="+mj-lt"/>
              </a:rPr>
              <a:t>112</a:t>
            </a:r>
            <a:r>
              <a:rPr lang="ja-JP" altLang="en-US" sz="1800" b="1" i="0" dirty="0">
                <a:solidFill>
                  <a:srgbClr val="202122"/>
                </a:solidFill>
                <a:effectLst/>
                <a:latin typeface="+mj-lt"/>
              </a:rPr>
              <a:t>倍）であったのに対し、バークシャー･ハサウェイの株価は約</a:t>
            </a:r>
            <a:r>
              <a:rPr lang="en-US" altLang="ja-JP" sz="1800" b="1" i="0" dirty="0">
                <a:solidFill>
                  <a:srgbClr val="202122"/>
                </a:solidFill>
                <a:effectLst/>
                <a:latin typeface="+mj-lt"/>
              </a:rPr>
              <a:t>183</a:t>
            </a:r>
            <a:r>
              <a:rPr lang="ja-JP" altLang="en-US" sz="1800" b="1" i="0" dirty="0">
                <a:solidFill>
                  <a:srgbClr val="202122"/>
                </a:solidFill>
                <a:effectLst/>
                <a:latin typeface="+mj-lt"/>
              </a:rPr>
              <a:t>万</a:t>
            </a:r>
            <a:r>
              <a:rPr lang="en-US" altLang="ja-JP" sz="1800" b="1" i="0" dirty="0">
                <a:solidFill>
                  <a:srgbClr val="202122"/>
                </a:solidFill>
                <a:effectLst/>
                <a:latin typeface="+mj-lt"/>
              </a:rPr>
              <a:t>%</a:t>
            </a:r>
            <a:r>
              <a:rPr lang="ja-JP" altLang="en-US" sz="1800" b="1" i="0" dirty="0">
                <a:solidFill>
                  <a:srgbClr val="202122"/>
                </a:solidFill>
                <a:effectLst/>
                <a:latin typeface="+mj-lt"/>
              </a:rPr>
              <a:t>（</a:t>
            </a:r>
            <a:r>
              <a:rPr lang="en-US" altLang="ja-JP" sz="1800" b="1" i="0" dirty="0">
                <a:solidFill>
                  <a:srgbClr val="202122"/>
                </a:solidFill>
                <a:effectLst/>
                <a:latin typeface="+mj-lt"/>
              </a:rPr>
              <a:t>18,300</a:t>
            </a:r>
            <a:r>
              <a:rPr lang="ja-JP" altLang="en-US" sz="1800" b="1" i="0" dirty="0">
                <a:solidFill>
                  <a:srgbClr val="202122"/>
                </a:solidFill>
                <a:effectLst/>
                <a:latin typeface="+mj-lt"/>
              </a:rPr>
              <a:t>倍）という桁外れの上昇をみせた。これは複利計算で年率で約</a:t>
            </a:r>
            <a:r>
              <a:rPr lang="en-US" altLang="ja-JP" sz="1800" b="1" i="0" dirty="0">
                <a:solidFill>
                  <a:srgbClr val="202122"/>
                </a:solidFill>
                <a:effectLst/>
                <a:latin typeface="+mj-lt"/>
              </a:rPr>
              <a:t>22.2%</a:t>
            </a:r>
            <a:r>
              <a:rPr lang="ja-JP" altLang="en-US" sz="1800" b="1" i="0" dirty="0">
                <a:solidFill>
                  <a:srgbClr val="202122"/>
                </a:solidFill>
                <a:effectLst/>
                <a:latin typeface="+mj-lt"/>
              </a:rPr>
              <a:t>の増加が</a:t>
            </a:r>
            <a:r>
              <a:rPr lang="en-US" altLang="ja-JP" sz="1800" b="1" i="0" dirty="0">
                <a:solidFill>
                  <a:srgbClr val="202122"/>
                </a:solidFill>
                <a:effectLst/>
                <a:latin typeface="+mj-lt"/>
              </a:rPr>
              <a:t>49</a:t>
            </a:r>
            <a:r>
              <a:rPr lang="ja-JP" altLang="en-US" sz="1800" b="1" i="0" dirty="0">
                <a:solidFill>
                  <a:srgbClr val="202122"/>
                </a:solidFill>
                <a:effectLst/>
                <a:latin typeface="+mj-lt"/>
              </a:rPr>
              <a:t>年間連続して続いているのと同じ上昇率である。</a:t>
            </a:r>
            <a:endParaRPr lang="en-US" altLang="ja-JP" sz="1800" b="1" i="0" dirty="0">
              <a:solidFill>
                <a:srgbClr val="202122"/>
              </a:solidFill>
              <a:effectLst/>
              <a:latin typeface="+mj-lt"/>
            </a:endParaRPr>
          </a:p>
          <a:p>
            <a:pPr marL="342900" indent="-342900">
              <a:buFont typeface="+mj-lt"/>
              <a:buAutoNum type="arabicPeriod"/>
            </a:pPr>
            <a:r>
              <a:rPr kumimoji="1" lang="ja-JP" altLang="en-US" sz="1800" b="1" dirty="0">
                <a:solidFill>
                  <a:srgbClr val="202122"/>
                </a:solidFill>
                <a:latin typeface="+mj-lt"/>
              </a:rPr>
              <a:t>同社の長期・分散・積立を原則とする投資哲学はチャールズ・シュワブが顧客に期待している投資姿勢と軌を一に</a:t>
            </a:r>
            <a:r>
              <a:rPr lang="ja-JP" altLang="en-US" sz="1800" b="1" dirty="0">
                <a:solidFill>
                  <a:srgbClr val="202122"/>
                </a:solidFill>
                <a:latin typeface="+mj-lt"/>
              </a:rPr>
              <a:t>している。</a:t>
            </a:r>
            <a:endParaRPr lang="en-US" altLang="ja-JP" sz="1800" b="1" dirty="0">
              <a:solidFill>
                <a:srgbClr val="202122"/>
              </a:solidFill>
              <a:latin typeface="+mj-lt"/>
            </a:endParaRPr>
          </a:p>
          <a:p>
            <a:pPr marL="342900" indent="-342900">
              <a:buFont typeface="+mj-lt"/>
              <a:buAutoNum type="arabicPeriod"/>
            </a:pPr>
            <a:r>
              <a:rPr lang="ja-JP" altLang="en-US" sz="1800" b="1" dirty="0">
                <a:solidFill>
                  <a:srgbClr val="202122"/>
                </a:solidFill>
                <a:latin typeface="+mj-lt"/>
              </a:rPr>
              <a:t>チャリー・マンガーの投資についての考え方の一端を次に掲げる。</a:t>
            </a:r>
            <a:br>
              <a:rPr lang="en-US" altLang="ja-JP" sz="1800" b="1" dirty="0">
                <a:solidFill>
                  <a:srgbClr val="202122"/>
                </a:solidFill>
                <a:latin typeface="+mj-lt"/>
              </a:rPr>
            </a:br>
            <a:r>
              <a:rPr lang="ja-JP" altLang="en-US" sz="1800" b="1" dirty="0">
                <a:solidFill>
                  <a:srgbClr val="202122"/>
                </a:solidFill>
                <a:latin typeface="+mj-lt"/>
              </a:rPr>
              <a:t>①間違って価格付けされた掛札を探すこと、それが投資である。</a:t>
            </a:r>
            <a:br>
              <a:rPr lang="en-US" altLang="ja-JP" sz="1800" b="1" dirty="0">
                <a:solidFill>
                  <a:srgbClr val="202122"/>
                </a:solidFill>
                <a:latin typeface="+mj-lt"/>
              </a:rPr>
            </a:br>
            <a:r>
              <a:rPr lang="ja-JP" altLang="en-US" sz="1800" b="1" dirty="0">
                <a:solidFill>
                  <a:srgbClr val="202122"/>
                </a:solidFill>
                <a:latin typeface="+mj-lt"/>
              </a:rPr>
              <a:t>②「手っ取り早く金持ちになりたい」という欲望は非常に危険である。</a:t>
            </a:r>
            <a:br>
              <a:rPr lang="en-US" altLang="ja-JP" sz="1800" b="1" dirty="0">
                <a:solidFill>
                  <a:srgbClr val="202122"/>
                </a:solidFill>
                <a:latin typeface="+mj-lt"/>
              </a:rPr>
            </a:br>
            <a:r>
              <a:rPr lang="ja-JP" altLang="en-US" sz="1800" b="1" dirty="0">
                <a:solidFill>
                  <a:srgbClr val="202122"/>
                </a:solidFill>
                <a:latin typeface="+mj-lt"/>
              </a:rPr>
              <a:t>③株式投資では座して待つことが重要である。</a:t>
            </a:r>
            <a:br>
              <a:rPr lang="en-US" altLang="ja-JP" sz="1800" b="1" dirty="0">
                <a:solidFill>
                  <a:srgbClr val="202122"/>
                </a:solidFill>
                <a:latin typeface="+mj-lt"/>
              </a:rPr>
            </a:br>
            <a:r>
              <a:rPr lang="ja-JP" altLang="en-US" sz="1800" b="1" dirty="0">
                <a:solidFill>
                  <a:srgbClr val="202122"/>
                </a:solidFill>
                <a:latin typeface="+mj-lt"/>
              </a:rPr>
              <a:t>④正確に予測することはできない。厳密な予測に基づいて儲けようと思ってあはいけない。</a:t>
            </a:r>
            <a:br>
              <a:rPr lang="en-US" altLang="ja-JP" sz="1800" b="1" dirty="0">
                <a:solidFill>
                  <a:srgbClr val="202122"/>
                </a:solidFill>
                <a:latin typeface="+mj-lt"/>
              </a:rPr>
            </a:br>
            <a:r>
              <a:rPr lang="ja-JP" altLang="en-US" sz="1800" b="1" dirty="0">
                <a:solidFill>
                  <a:srgbClr val="202122"/>
                </a:solidFill>
                <a:latin typeface="+mj-lt"/>
              </a:rPr>
              <a:t>⑤金融機関は危険な存在である。</a:t>
            </a:r>
            <a:r>
              <a:rPr lang="ja-JP" altLang="ja-JP" sz="1800" b="1" dirty="0">
                <a:effectLst/>
                <a:latin typeface="+mj-lt"/>
                <a:cs typeface="Times New Roman" panose="02020603050405020304" pitchFamily="18" charset="0"/>
              </a:rPr>
              <a:t>何事も複雑であれば、必然的に不正や誤りの温床になる。</a:t>
            </a:r>
            <a:br>
              <a:rPr lang="en-US" altLang="ja-JP" sz="1800" b="1" dirty="0">
                <a:effectLst/>
                <a:latin typeface="+mj-lt"/>
                <a:cs typeface="Times New Roman" panose="02020603050405020304" pitchFamily="18" charset="0"/>
              </a:rPr>
            </a:br>
            <a:r>
              <a:rPr lang="ja-JP" altLang="en-US" sz="1800" b="1" dirty="0">
                <a:effectLst/>
                <a:latin typeface="+mj-lt"/>
                <a:cs typeface="Times New Roman" panose="02020603050405020304" pitchFamily="18" charset="0"/>
              </a:rPr>
              <a:t>⑥</a:t>
            </a:r>
            <a:r>
              <a:rPr lang="ja-JP" altLang="ja-JP" sz="1800" b="1" dirty="0">
                <a:effectLst/>
                <a:latin typeface="+mj-lt"/>
                <a:cs typeface="Times New Roman" panose="02020603050405020304" pitchFamily="18" charset="0"/>
              </a:rPr>
              <a:t>あらゆる場面で手数料を取られ、ぼったくられる可能性がある。</a:t>
            </a:r>
            <a:br>
              <a:rPr lang="en-US" altLang="ja-JP" sz="1800" b="1" dirty="0">
                <a:effectLst/>
                <a:latin typeface="+mj-lt"/>
                <a:cs typeface="Times New Roman" panose="02020603050405020304" pitchFamily="18" charset="0"/>
              </a:rPr>
            </a:br>
            <a:r>
              <a:rPr lang="ja-JP" altLang="en-US" sz="1800" b="1" dirty="0">
                <a:effectLst/>
                <a:latin typeface="+mj-lt"/>
                <a:cs typeface="Times New Roman" panose="02020603050405020304" pitchFamily="18" charset="0"/>
              </a:rPr>
              <a:t>⑦ロビンフッドなどの動きは、短期売買でカジノらしくなるだけだ。</a:t>
            </a:r>
            <a:endParaRPr lang="en-US" altLang="ja-JP" sz="1800" b="1" dirty="0">
              <a:solidFill>
                <a:srgbClr val="202122"/>
              </a:solidFill>
              <a:latin typeface="+mj-lt"/>
            </a:endParaRPr>
          </a:p>
          <a:p>
            <a:pPr marL="342900" indent="-342900">
              <a:buFont typeface="+mj-lt"/>
              <a:buAutoNum type="arabicPeriod"/>
            </a:pPr>
            <a:endParaRPr lang="en-US" altLang="ja-JP" sz="1800" b="1" dirty="0">
              <a:solidFill>
                <a:srgbClr val="202122"/>
              </a:solidFill>
              <a:latin typeface="+mj-lt"/>
            </a:endParaRPr>
          </a:p>
          <a:p>
            <a:pPr marL="342900" indent="-342900">
              <a:buFont typeface="+mj-lt"/>
              <a:buAutoNum type="arabicPeriod"/>
            </a:pPr>
            <a:endParaRPr kumimoji="1" lang="ja-JP" altLang="en-US" sz="1800" dirty="0">
              <a:latin typeface="+mn-ea"/>
            </a:endParaRPr>
          </a:p>
        </p:txBody>
      </p:sp>
      <p:sp>
        <p:nvSpPr>
          <p:cNvPr id="5" name="スライド番号プレースホルダー 4">
            <a:extLst>
              <a:ext uri="{FF2B5EF4-FFF2-40B4-BE49-F238E27FC236}">
                <a16:creationId xmlns:a16="http://schemas.microsoft.com/office/drawing/2014/main" id="{1227A8CD-B775-4C37-BE69-1268E770DA65}"/>
              </a:ext>
            </a:extLst>
          </p:cNvPr>
          <p:cNvSpPr>
            <a:spLocks noGrp="1"/>
          </p:cNvSpPr>
          <p:nvPr>
            <p:ph type="sldNum" sz="quarter" idx="12"/>
          </p:nvPr>
        </p:nvSpPr>
        <p:spPr/>
        <p:txBody>
          <a:bodyPr/>
          <a:lstStyle/>
          <a:p>
            <a:fld id="{FD6E598A-588F-4090-9F2C-77FCB576827E}" type="slidenum">
              <a:rPr kumimoji="1" lang="ja-JP" altLang="en-US" smtClean="0"/>
              <a:t>14</a:t>
            </a:fld>
            <a:endParaRPr kumimoji="1" lang="ja-JP" altLang="en-US"/>
          </a:p>
        </p:txBody>
      </p:sp>
    </p:spTree>
    <p:extLst>
      <p:ext uri="{BB962C8B-B14F-4D97-AF65-F5344CB8AC3E}">
        <p14:creationId xmlns:p14="http://schemas.microsoft.com/office/powerpoint/2010/main" val="41187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48A97-E149-48F2-84B9-AC157DA1C323}"/>
              </a:ext>
            </a:extLst>
          </p:cNvPr>
          <p:cNvSpPr>
            <a:spLocks noGrp="1"/>
          </p:cNvSpPr>
          <p:nvPr>
            <p:ph type="title"/>
          </p:nvPr>
        </p:nvSpPr>
        <p:spPr>
          <a:xfrm>
            <a:off x="855406" y="365125"/>
            <a:ext cx="10498394" cy="1042762"/>
          </a:xfrm>
        </p:spPr>
        <p:txBody>
          <a:bodyPr>
            <a:normAutofit/>
          </a:bodyPr>
          <a:lstStyle/>
          <a:p>
            <a:pPr algn="ctr"/>
            <a:r>
              <a:rPr lang="ja-JP" altLang="en-US" sz="2800" b="1" dirty="0">
                <a:latin typeface="ＭＳ 明朝" panose="02020609040205080304" pitchFamily="17" charset="-128"/>
                <a:ea typeface="ＭＳ 明朝" panose="02020609040205080304" pitchFamily="17" charset="-128"/>
              </a:rPr>
              <a:t>ロビンフッドのビジネスモデルは真逆</a:t>
            </a:r>
            <a:endParaRPr kumimoji="1" lang="ja-JP" altLang="en-US" sz="2800" b="1" dirty="0">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F2EB0E05-C781-4665-B936-85E9F67C9041}"/>
              </a:ext>
            </a:extLst>
          </p:cNvPr>
          <p:cNvSpPr>
            <a:spLocks noGrp="1"/>
          </p:cNvSpPr>
          <p:nvPr>
            <p:ph idx="1"/>
          </p:nvPr>
        </p:nvSpPr>
        <p:spPr>
          <a:xfrm>
            <a:off x="855406" y="1407886"/>
            <a:ext cx="10498394" cy="4920343"/>
          </a:xfrm>
        </p:spPr>
        <p:txBody>
          <a:bodyPr>
            <a:noAutofit/>
          </a:bodyPr>
          <a:lstStyle/>
          <a:p>
            <a:pPr marL="342900" indent="-342900">
              <a:buFont typeface="+mj-lt"/>
              <a:buAutoNum type="arabicPeriod"/>
            </a:pPr>
            <a:r>
              <a:rPr lang="ja-JP" altLang="en-US" sz="1800" b="1" i="0" dirty="0">
                <a:solidFill>
                  <a:srgbClr val="202122"/>
                </a:solidFill>
                <a:effectLst/>
                <a:latin typeface="ＭＳ 明朝" panose="02020609040205080304" pitchFamily="17" charset="-128"/>
                <a:ea typeface="ＭＳ 明朝" panose="02020609040205080304" pitchFamily="17" charset="-128"/>
              </a:rPr>
              <a:t>ロビンフッド（</a:t>
            </a:r>
            <a:r>
              <a:rPr lang="en-US" altLang="ja-JP" sz="1800" b="1" i="0" dirty="0">
                <a:solidFill>
                  <a:srgbClr val="202122"/>
                </a:solidFill>
                <a:effectLst/>
                <a:latin typeface="ＭＳ 明朝" panose="02020609040205080304" pitchFamily="17" charset="-128"/>
                <a:ea typeface="ＭＳ 明朝" panose="02020609040205080304" pitchFamily="17" charset="-128"/>
              </a:rPr>
              <a:t>Robinhood Markets Inc.</a:t>
            </a:r>
            <a:r>
              <a:rPr lang="ja-JP" altLang="en-US" sz="1800" b="1" i="0" dirty="0">
                <a:solidFill>
                  <a:srgbClr val="202122"/>
                </a:solidFill>
                <a:effectLst/>
                <a:latin typeface="ＭＳ 明朝" panose="02020609040205080304" pitchFamily="17" charset="-128"/>
                <a:ea typeface="ＭＳ 明朝" panose="02020609040205080304" pitchFamily="17" charset="-128"/>
              </a:rPr>
              <a:t>）は、</a:t>
            </a:r>
            <a:r>
              <a:rPr lang="en-US" altLang="ja-JP" sz="1800" b="1" i="0" dirty="0">
                <a:solidFill>
                  <a:srgbClr val="202122"/>
                </a:solidFill>
                <a:effectLst/>
                <a:latin typeface="ＭＳ 明朝" panose="02020609040205080304" pitchFamily="17" charset="-128"/>
                <a:ea typeface="ＭＳ 明朝" panose="02020609040205080304" pitchFamily="17" charset="-128"/>
              </a:rPr>
              <a:t>2013</a:t>
            </a:r>
            <a:r>
              <a:rPr lang="ja-JP" altLang="en-US" sz="1800" b="1" i="0" dirty="0">
                <a:solidFill>
                  <a:srgbClr val="202122"/>
                </a:solidFill>
                <a:effectLst/>
                <a:latin typeface="ＭＳ 明朝" panose="02020609040205080304" pitchFamily="17" charset="-128"/>
                <a:ea typeface="ＭＳ 明朝" panose="02020609040205080304" pitchFamily="17" charset="-128"/>
              </a:rPr>
              <a:t>年に設立された米国のスマホ専業のフィンテック証券会社。同社が提供する証券取引アプリの名称でもある。証券取引手数料なしで売買を行える点が最大の特徴。高頻度取引業者から受け取るリベート（ペイメント・フォア・オーダー・フロー、</a:t>
            </a:r>
            <a:r>
              <a:rPr lang="en-US" altLang="ja-JP" sz="1800" b="1" i="0" dirty="0">
                <a:solidFill>
                  <a:srgbClr val="202122"/>
                </a:solidFill>
                <a:effectLst/>
                <a:latin typeface="ＭＳ 明朝" panose="02020609040205080304" pitchFamily="17" charset="-128"/>
                <a:ea typeface="ＭＳ 明朝" panose="02020609040205080304" pitchFamily="17" charset="-128"/>
              </a:rPr>
              <a:t>PFOF)</a:t>
            </a:r>
            <a:r>
              <a:rPr lang="ja-JP" altLang="en-US" sz="1800" b="1" i="0" dirty="0">
                <a:solidFill>
                  <a:srgbClr val="202122"/>
                </a:solidFill>
                <a:effectLst/>
                <a:latin typeface="ＭＳ 明朝" panose="02020609040205080304" pitchFamily="17" charset="-128"/>
                <a:ea typeface="ＭＳ 明朝" panose="02020609040205080304" pitchFamily="17" charset="-128"/>
              </a:rPr>
              <a:t>、アプリのプレミアム会員から徴収する手数料が主な収益源となっている。</a:t>
            </a:r>
            <a:endParaRPr lang="en-US" altLang="ja-JP" sz="1800" b="1" i="0" dirty="0">
              <a:solidFill>
                <a:srgbClr val="202122"/>
              </a:solidFill>
              <a:effectLst/>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i="0" dirty="0">
                <a:solidFill>
                  <a:srgbClr val="202122"/>
                </a:solidFill>
                <a:effectLst/>
                <a:latin typeface="ＭＳ 明朝" panose="02020609040205080304" pitchFamily="17" charset="-128"/>
                <a:ea typeface="ＭＳ 明朝" panose="02020609040205080304" pitchFamily="17" charset="-128"/>
              </a:rPr>
              <a:t>このスマホ・ユーザー数は</a:t>
            </a:r>
            <a:r>
              <a:rPr lang="en-US" altLang="ja-JP" sz="1800" b="1" i="0" dirty="0">
                <a:solidFill>
                  <a:srgbClr val="202122"/>
                </a:solidFill>
                <a:effectLst/>
                <a:latin typeface="ＭＳ 明朝" panose="02020609040205080304" pitchFamily="17" charset="-128"/>
                <a:ea typeface="ＭＳ 明朝" panose="02020609040205080304" pitchFamily="17" charset="-128"/>
              </a:rPr>
              <a:t>1,000</a:t>
            </a:r>
            <a:r>
              <a:rPr lang="ja-JP" altLang="en-US" sz="1800" b="1" dirty="0">
                <a:solidFill>
                  <a:srgbClr val="202122"/>
                </a:solidFill>
                <a:latin typeface="ＭＳ 明朝" panose="02020609040205080304" pitchFamily="17" charset="-128"/>
                <a:ea typeface="ＭＳ 明朝" panose="02020609040205080304" pitchFamily="17" charset="-128"/>
              </a:rPr>
              <a:t>万人を超え、</a:t>
            </a:r>
            <a:r>
              <a:rPr lang="en-US" altLang="ja-JP" sz="1800" b="1" dirty="0">
                <a:solidFill>
                  <a:srgbClr val="202122"/>
                </a:solidFill>
                <a:latin typeface="ＭＳ 明朝" panose="02020609040205080304" pitchFamily="17" charset="-128"/>
                <a:ea typeface="ＭＳ 明朝" panose="02020609040205080304" pitchFamily="17" charset="-128"/>
              </a:rPr>
              <a:t>3</a:t>
            </a:r>
            <a:r>
              <a:rPr lang="ja-JP" altLang="en-US" sz="1800" b="1" dirty="0">
                <a:solidFill>
                  <a:srgbClr val="202122"/>
                </a:solidFill>
                <a:latin typeface="ＭＳ 明朝" panose="02020609040205080304" pitchFamily="17" charset="-128"/>
                <a:ea typeface="ＭＳ 明朝" panose="02020609040205080304" pitchFamily="17" charset="-128"/>
              </a:rPr>
              <a:t>月に上場申請を出した同社の推定時価総額は</a:t>
            </a:r>
            <a:r>
              <a:rPr lang="en-US" altLang="ja-JP" sz="1800" b="1" dirty="0">
                <a:solidFill>
                  <a:srgbClr val="202122"/>
                </a:solidFill>
                <a:latin typeface="ＭＳ 明朝" panose="02020609040205080304" pitchFamily="17" charset="-128"/>
                <a:ea typeface="ＭＳ 明朝" panose="02020609040205080304" pitchFamily="17" charset="-128"/>
              </a:rPr>
              <a:t>117</a:t>
            </a:r>
            <a:r>
              <a:rPr lang="ja-JP" altLang="en-US" sz="1800" b="1" dirty="0">
                <a:solidFill>
                  <a:srgbClr val="202122"/>
                </a:solidFill>
                <a:latin typeface="ＭＳ 明朝" panose="02020609040205080304" pitchFamily="17" charset="-128"/>
                <a:ea typeface="ＭＳ 明朝" panose="02020609040205080304" pitchFamily="17" charset="-128"/>
              </a:rPr>
              <a:t>億ドル（</a:t>
            </a:r>
            <a:r>
              <a:rPr lang="en-US" altLang="ja-JP" sz="1800" b="1" dirty="0">
                <a:solidFill>
                  <a:srgbClr val="202122"/>
                </a:solidFill>
                <a:latin typeface="ＭＳ 明朝" panose="02020609040205080304" pitchFamily="17" charset="-128"/>
                <a:ea typeface="ＭＳ 明朝" panose="02020609040205080304" pitchFamily="17" charset="-128"/>
              </a:rPr>
              <a:t>1.3</a:t>
            </a:r>
            <a:r>
              <a:rPr lang="ja-JP" altLang="en-US" sz="1800" b="1" dirty="0">
                <a:solidFill>
                  <a:srgbClr val="202122"/>
                </a:solidFill>
                <a:latin typeface="ＭＳ 明朝" panose="02020609040205080304" pitchFamily="17" charset="-128"/>
                <a:ea typeface="ＭＳ 明朝" panose="02020609040205080304" pitchFamily="17" charset="-128"/>
              </a:rPr>
              <a:t>兆円）と推定されている。</a:t>
            </a:r>
            <a:endParaRPr lang="en-US" altLang="ja-JP" sz="1800" b="1" i="0" dirty="0">
              <a:solidFill>
                <a:srgbClr val="202122"/>
              </a:solidFill>
              <a:effectLst/>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solidFill>
                  <a:srgbClr val="202122"/>
                </a:solidFill>
                <a:latin typeface="ＭＳ 明朝" panose="02020609040205080304" pitchFamily="17" charset="-128"/>
                <a:ea typeface="ＭＳ 明朝" panose="02020609040205080304" pitchFamily="17" charset="-128"/>
              </a:rPr>
              <a:t>同社</a:t>
            </a:r>
            <a:r>
              <a:rPr kumimoji="1" lang="ja-JP" altLang="en-US" sz="1800" b="1" dirty="0">
                <a:solidFill>
                  <a:srgbClr val="202122"/>
                </a:solidFill>
                <a:latin typeface="ＭＳ 明朝" panose="02020609040205080304" pitchFamily="17" charset="-128"/>
                <a:ea typeface="ＭＳ 明朝" panose="02020609040205080304" pitchFamily="17" charset="-128"/>
              </a:rPr>
              <a:t>のモデルは、収益を顧客からの預かり資産からの運用益に依存するのではなく、顧客からの売買注文を繋いだマーケット・メーカーである高頻度取引業者から受け取るリベートを収益源としている。その額は昨年</a:t>
            </a:r>
            <a:r>
              <a:rPr kumimoji="1" lang="en-US" altLang="ja-JP" sz="1800" b="1" dirty="0">
                <a:solidFill>
                  <a:srgbClr val="202122"/>
                </a:solidFill>
                <a:latin typeface="ＭＳ 明朝" panose="02020609040205080304" pitchFamily="17" charset="-128"/>
                <a:ea typeface="ＭＳ 明朝" panose="02020609040205080304" pitchFamily="17" charset="-128"/>
              </a:rPr>
              <a:t>1</a:t>
            </a:r>
            <a:r>
              <a:rPr kumimoji="1" lang="ja-JP" altLang="en-US" sz="1800" b="1" dirty="0">
                <a:solidFill>
                  <a:srgbClr val="202122"/>
                </a:solidFill>
                <a:latin typeface="ＭＳ 明朝" panose="02020609040205080304" pitchFamily="17" charset="-128"/>
                <a:ea typeface="ＭＳ 明朝" panose="02020609040205080304" pitchFamily="17" charset="-128"/>
              </a:rPr>
              <a:t>年間で</a:t>
            </a:r>
            <a:r>
              <a:rPr kumimoji="1" lang="en-US" altLang="ja-JP" sz="1800" b="1" dirty="0">
                <a:solidFill>
                  <a:srgbClr val="202122"/>
                </a:solidFill>
                <a:latin typeface="ＭＳ 明朝" panose="02020609040205080304" pitchFamily="17" charset="-128"/>
                <a:ea typeface="ＭＳ 明朝" panose="02020609040205080304" pitchFamily="17" charset="-128"/>
              </a:rPr>
              <a:t>6.8</a:t>
            </a:r>
            <a:r>
              <a:rPr kumimoji="1" lang="ja-JP" altLang="en-US" sz="1800" b="1" dirty="0">
                <a:solidFill>
                  <a:srgbClr val="202122"/>
                </a:solidFill>
                <a:latin typeface="ＭＳ 明朝" panose="02020609040205080304" pitchFamily="17" charset="-128"/>
                <a:ea typeface="ＭＳ 明朝" panose="02020609040205080304" pitchFamily="17" charset="-128"/>
              </a:rPr>
              <a:t>億ドル（約</a:t>
            </a:r>
            <a:r>
              <a:rPr kumimoji="1" lang="en-US" altLang="ja-JP" sz="1800" b="1" dirty="0">
                <a:solidFill>
                  <a:srgbClr val="202122"/>
                </a:solidFill>
                <a:latin typeface="ＭＳ 明朝" panose="02020609040205080304" pitchFamily="17" charset="-128"/>
                <a:ea typeface="ＭＳ 明朝" panose="02020609040205080304" pitchFamily="17" charset="-128"/>
              </a:rPr>
              <a:t>747</a:t>
            </a:r>
            <a:r>
              <a:rPr kumimoji="1" lang="ja-JP" altLang="en-US" sz="1800" b="1" dirty="0">
                <a:solidFill>
                  <a:srgbClr val="202122"/>
                </a:solidFill>
                <a:latin typeface="ＭＳ 明朝" panose="02020609040205080304" pitchFamily="17" charset="-128"/>
                <a:ea typeface="ＭＳ 明朝" panose="02020609040205080304" pitchFamily="17" charset="-128"/>
              </a:rPr>
              <a:t>億円）に上った。その</a:t>
            </a:r>
            <a:r>
              <a:rPr kumimoji="1" lang="en-US" altLang="ja-JP" sz="1800" b="1" dirty="0">
                <a:solidFill>
                  <a:srgbClr val="202122"/>
                </a:solidFill>
                <a:latin typeface="ＭＳ 明朝" panose="02020609040205080304" pitchFamily="17" charset="-128"/>
                <a:ea typeface="ＭＳ 明朝" panose="02020609040205080304" pitchFamily="17" charset="-128"/>
              </a:rPr>
              <a:t>2/3</a:t>
            </a:r>
            <a:r>
              <a:rPr kumimoji="1" lang="ja-JP" altLang="en-US" sz="1800" b="1" dirty="0">
                <a:solidFill>
                  <a:srgbClr val="202122"/>
                </a:solidFill>
                <a:latin typeface="ＭＳ 明朝" panose="02020609040205080304" pitchFamily="17" charset="-128"/>
                <a:ea typeface="ＭＳ 明朝" panose="02020609040205080304" pitchFamily="17" charset="-128"/>
              </a:rPr>
              <a:t>はオプション取引によるものである。</a:t>
            </a:r>
            <a:endParaRPr kumimoji="1" lang="en-US" altLang="ja-JP" sz="1800" b="1" dirty="0">
              <a:solidFill>
                <a:srgbClr val="202122"/>
              </a:solidFill>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solidFill>
                  <a:srgbClr val="202122"/>
                </a:solidFill>
                <a:latin typeface="ＭＳ 明朝" panose="02020609040205080304" pitchFamily="17" charset="-128"/>
                <a:ea typeface="ＭＳ 明朝" panose="02020609040205080304" pitchFamily="17" charset="-128"/>
              </a:rPr>
              <a:t>ここで問題となるのは、注文を回してもらったマーケット・メーカーが、注文の執行前に、注文情報を利用して自社の取引を行い、利益を上げる「フロント・ランニング」と呼ばれる違法取引を行ったり、ロビンフッドに不利な価格で注文を執行したりして、結局は個人顧客に損害を与えてはいないかという疑惑である。過去には、こうした行為で多額の罰金を支払わされている。</a:t>
            </a:r>
            <a:endParaRPr lang="en-US" altLang="ja-JP" sz="1800" b="1" dirty="0">
              <a:solidFill>
                <a:srgbClr val="202122"/>
              </a:solidFill>
              <a:latin typeface="ＭＳ 明朝" panose="02020609040205080304" pitchFamily="17" charset="-128"/>
              <a:ea typeface="ＭＳ 明朝" panose="02020609040205080304" pitchFamily="17" charset="-128"/>
            </a:endParaRPr>
          </a:p>
          <a:p>
            <a:pPr marL="342900" indent="-342900">
              <a:buFont typeface="+mj-lt"/>
              <a:buAutoNum type="arabicPeriod"/>
            </a:pPr>
            <a:r>
              <a:rPr kumimoji="1" lang="ja-JP" altLang="en-US" sz="1800" b="1" dirty="0">
                <a:solidFill>
                  <a:srgbClr val="202122"/>
                </a:solidFill>
                <a:latin typeface="ＭＳ 明朝" panose="02020609040205080304" pitchFamily="17" charset="-128"/>
                <a:ea typeface="ＭＳ 明朝" panose="02020609040205080304" pitchFamily="17" charset="-128"/>
              </a:rPr>
              <a:t>本年</a:t>
            </a:r>
            <a:r>
              <a:rPr kumimoji="1" lang="en-US" altLang="ja-JP" sz="1800" b="1" dirty="0">
                <a:solidFill>
                  <a:srgbClr val="202122"/>
                </a:solidFill>
                <a:latin typeface="ＭＳ 明朝" panose="02020609040205080304" pitchFamily="17" charset="-128"/>
                <a:ea typeface="ＭＳ 明朝" panose="02020609040205080304" pitchFamily="17" charset="-128"/>
              </a:rPr>
              <a:t>1</a:t>
            </a:r>
            <a:r>
              <a:rPr kumimoji="1" lang="ja-JP" altLang="en-US" sz="1800" b="1" dirty="0">
                <a:solidFill>
                  <a:srgbClr val="202122"/>
                </a:solidFill>
                <a:latin typeface="ＭＳ 明朝" panose="02020609040205080304" pitchFamily="17" charset="-128"/>
                <a:ea typeface="ＭＳ 明朝" panose="02020609040205080304" pitchFamily="17" charset="-128"/>
              </a:rPr>
              <a:t>月には、</a:t>
            </a:r>
            <a:r>
              <a:rPr kumimoji="1" lang="en-US" altLang="ja-JP" sz="1800" b="1" dirty="0">
                <a:solidFill>
                  <a:srgbClr val="202122"/>
                </a:solidFill>
                <a:latin typeface="ＭＳ 明朝" panose="02020609040205080304" pitchFamily="17" charset="-128"/>
                <a:ea typeface="ＭＳ 明朝" panose="02020609040205080304" pitchFamily="17" charset="-128"/>
              </a:rPr>
              <a:t>SNS</a:t>
            </a:r>
            <a:r>
              <a:rPr kumimoji="1" lang="ja-JP" altLang="en-US" sz="1800" b="1" dirty="0">
                <a:solidFill>
                  <a:srgbClr val="202122"/>
                </a:solidFill>
                <a:latin typeface="ＭＳ 明朝" panose="02020609040205080304" pitchFamily="17" charset="-128"/>
                <a:ea typeface="ＭＳ 明朝" panose="02020609040205080304" pitchFamily="17" charset="-128"/>
              </a:rPr>
              <a:t>の掲示板を介して共闘した個人投資家が買い進んだゲーム</a:t>
            </a:r>
            <a:r>
              <a:rPr lang="ja-JP" altLang="en-US" sz="1800" b="1" dirty="0">
                <a:solidFill>
                  <a:srgbClr val="202122"/>
                </a:solidFill>
                <a:latin typeface="ＭＳ 明朝" panose="02020609040205080304" pitchFamily="17" charset="-128"/>
                <a:ea typeface="ＭＳ 明朝" panose="02020609040205080304" pitchFamily="17" charset="-128"/>
              </a:rPr>
              <a:t>ス</a:t>
            </a:r>
            <a:r>
              <a:rPr kumimoji="1" lang="ja-JP" altLang="en-US" sz="1800" b="1" dirty="0">
                <a:solidFill>
                  <a:srgbClr val="202122"/>
                </a:solidFill>
                <a:latin typeface="ＭＳ 明朝" panose="02020609040205080304" pitchFamily="17" charset="-128"/>
                <a:ea typeface="ＭＳ 明朝" panose="02020609040205080304" pitchFamily="17" charset="-128"/>
              </a:rPr>
              <a:t>トップ株が、</a:t>
            </a:r>
            <a:r>
              <a:rPr kumimoji="1" lang="en-US" altLang="ja-JP" sz="1800" b="1" dirty="0">
                <a:solidFill>
                  <a:srgbClr val="202122"/>
                </a:solidFill>
                <a:latin typeface="ＭＳ 明朝" panose="02020609040205080304" pitchFamily="17" charset="-128"/>
                <a:ea typeface="ＭＳ 明朝" panose="02020609040205080304" pitchFamily="17" charset="-128"/>
              </a:rPr>
              <a:t>40</a:t>
            </a:r>
            <a:r>
              <a:rPr kumimoji="1" lang="ja-JP" altLang="en-US" sz="1800" b="1" dirty="0">
                <a:solidFill>
                  <a:srgbClr val="202122"/>
                </a:solidFill>
                <a:latin typeface="ＭＳ 明朝" panose="02020609040205080304" pitchFamily="17" charset="-128"/>
                <a:ea typeface="ＭＳ 明朝" panose="02020609040205080304" pitchFamily="17" charset="-128"/>
              </a:rPr>
              <a:t>ドルから</a:t>
            </a:r>
            <a:r>
              <a:rPr kumimoji="1" lang="en-US" altLang="ja-JP" sz="1800" b="1" dirty="0">
                <a:solidFill>
                  <a:srgbClr val="202122"/>
                </a:solidFill>
                <a:latin typeface="ＭＳ 明朝" panose="02020609040205080304" pitchFamily="17" charset="-128"/>
                <a:ea typeface="ＭＳ 明朝" panose="02020609040205080304" pitchFamily="17" charset="-128"/>
              </a:rPr>
              <a:t>3</a:t>
            </a:r>
            <a:r>
              <a:rPr kumimoji="1" lang="ja-JP" altLang="en-US" sz="1800" b="1" dirty="0">
                <a:solidFill>
                  <a:srgbClr val="202122"/>
                </a:solidFill>
                <a:latin typeface="ＭＳ 明朝" panose="02020609040205080304" pitchFamily="17" charset="-128"/>
                <a:ea typeface="ＭＳ 明朝" panose="02020609040205080304" pitchFamily="17" charset="-128"/>
              </a:rPr>
              <a:t>月中旬には</a:t>
            </a:r>
            <a:r>
              <a:rPr kumimoji="1" lang="en-US" altLang="ja-JP" sz="1800" b="1" dirty="0">
                <a:solidFill>
                  <a:srgbClr val="202122"/>
                </a:solidFill>
                <a:latin typeface="ＭＳ 明朝" panose="02020609040205080304" pitchFamily="17" charset="-128"/>
                <a:ea typeface="ＭＳ 明朝" panose="02020609040205080304" pitchFamily="17" charset="-128"/>
              </a:rPr>
              <a:t>200</a:t>
            </a:r>
            <a:r>
              <a:rPr kumimoji="1" lang="ja-JP" altLang="en-US" sz="1800" b="1" dirty="0">
                <a:solidFill>
                  <a:srgbClr val="202122"/>
                </a:solidFill>
                <a:latin typeface="ＭＳ 明朝" panose="02020609040205080304" pitchFamily="17" charset="-128"/>
                <a:ea typeface="ＭＳ 明朝" panose="02020609040205080304" pitchFamily="17" charset="-128"/>
              </a:rPr>
              <a:t>ドルに急騰、売り持ちポジ</a:t>
            </a:r>
            <a:r>
              <a:rPr lang="ja-JP" altLang="en-US" sz="1800" b="1" dirty="0">
                <a:solidFill>
                  <a:srgbClr val="202122"/>
                </a:solidFill>
                <a:latin typeface="ＭＳ 明朝" panose="02020609040205080304" pitchFamily="17" charset="-128"/>
                <a:ea typeface="ＭＳ 明朝" panose="02020609040205080304" pitchFamily="17" charset="-128"/>
              </a:rPr>
              <a:t>ションの大手ヘッジファンドが巨損を喫した</a:t>
            </a:r>
            <a:r>
              <a:rPr kumimoji="1" lang="ja-JP" altLang="en-US" sz="1800" b="1" dirty="0">
                <a:solidFill>
                  <a:srgbClr val="202122"/>
                </a:solidFill>
                <a:latin typeface="ＭＳ 明朝" panose="02020609040205080304" pitchFamily="17" charset="-128"/>
                <a:ea typeface="ＭＳ 明朝" panose="02020609040205080304" pitchFamily="17" charset="-128"/>
              </a:rPr>
              <a:t>。現在はまた元の水準に戻っているものの、個人投資家が巨大ヘッジファンドを倒したと騒がれた。</a:t>
            </a:r>
            <a:endParaRPr kumimoji="1" lang="en-US" altLang="ja-JP" sz="1800" b="1" dirty="0">
              <a:solidFill>
                <a:srgbClr val="202122"/>
              </a:solidFill>
              <a:latin typeface="ＭＳ 明朝" panose="02020609040205080304" pitchFamily="17" charset="-128"/>
              <a:ea typeface="ＭＳ 明朝" panose="02020609040205080304" pitchFamily="17" charset="-128"/>
            </a:endParaRPr>
          </a:p>
        </p:txBody>
      </p:sp>
      <p:sp>
        <p:nvSpPr>
          <p:cNvPr id="5" name="スライド番号プレースホルダー 4">
            <a:extLst>
              <a:ext uri="{FF2B5EF4-FFF2-40B4-BE49-F238E27FC236}">
                <a16:creationId xmlns:a16="http://schemas.microsoft.com/office/drawing/2014/main" id="{2D24611E-7350-42DF-8A54-368D931B07A8}"/>
              </a:ext>
            </a:extLst>
          </p:cNvPr>
          <p:cNvSpPr>
            <a:spLocks noGrp="1"/>
          </p:cNvSpPr>
          <p:nvPr>
            <p:ph type="sldNum" sz="quarter" idx="12"/>
          </p:nvPr>
        </p:nvSpPr>
        <p:spPr/>
        <p:txBody>
          <a:bodyPr/>
          <a:lstStyle/>
          <a:p>
            <a:fld id="{FD6E598A-588F-4090-9F2C-77FCB576827E}" type="slidenum">
              <a:rPr kumimoji="1" lang="ja-JP" altLang="en-US" smtClean="0"/>
              <a:t>15</a:t>
            </a:fld>
            <a:endParaRPr kumimoji="1" lang="ja-JP" altLang="en-US"/>
          </a:p>
        </p:txBody>
      </p:sp>
    </p:spTree>
    <p:extLst>
      <p:ext uri="{BB962C8B-B14F-4D97-AF65-F5344CB8AC3E}">
        <p14:creationId xmlns:p14="http://schemas.microsoft.com/office/powerpoint/2010/main" val="391972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F287F3-D876-466C-B90B-EFFE19669274}"/>
              </a:ext>
            </a:extLst>
          </p:cNvPr>
          <p:cNvSpPr>
            <a:spLocks noGrp="1"/>
          </p:cNvSpPr>
          <p:nvPr>
            <p:ph type="title"/>
          </p:nvPr>
        </p:nvSpPr>
        <p:spPr/>
        <p:txBody>
          <a:bodyPr>
            <a:normAutofit/>
          </a:bodyPr>
          <a:lstStyle/>
          <a:p>
            <a:pPr algn="ctr"/>
            <a:r>
              <a:rPr kumimoji="1" lang="ja-JP" altLang="en-US" sz="2800" b="1" dirty="0"/>
              <a:t>目次</a:t>
            </a:r>
          </a:p>
        </p:txBody>
      </p:sp>
      <p:sp>
        <p:nvSpPr>
          <p:cNvPr id="3" name="コンテンツ プレースホルダー 2">
            <a:extLst>
              <a:ext uri="{FF2B5EF4-FFF2-40B4-BE49-F238E27FC236}">
                <a16:creationId xmlns:a16="http://schemas.microsoft.com/office/drawing/2014/main" id="{4A6D32B6-242E-48E5-BA1F-225E182CB4EA}"/>
              </a:ext>
            </a:extLst>
          </p:cNvPr>
          <p:cNvSpPr>
            <a:spLocks noGrp="1"/>
          </p:cNvSpPr>
          <p:nvPr>
            <p:ph idx="1"/>
          </p:nvPr>
        </p:nvSpPr>
        <p:spPr/>
        <p:txBody>
          <a:bodyPr>
            <a:normAutofit lnSpcReduction="10000"/>
          </a:bodyPr>
          <a:lstStyle/>
          <a:p>
            <a:r>
              <a:rPr kumimoji="1" lang="ja-JP" altLang="en-US" sz="2600" b="1" dirty="0">
                <a:latin typeface="+mj-lt"/>
                <a:ea typeface="ＭＳ 明朝" panose="02020609040205080304" pitchFamily="17" charset="-128"/>
              </a:rPr>
              <a:t>わが国における金融資産の証券低比率は証券会社の大罪</a:t>
            </a:r>
            <a:br>
              <a:rPr kumimoji="1" lang="en-US" altLang="ja-JP" sz="2600" b="1" dirty="0">
                <a:latin typeface="+mj-lt"/>
                <a:ea typeface="ＭＳ 明朝" panose="02020609040205080304" pitchFamily="17" charset="-128"/>
              </a:rPr>
            </a:br>
            <a:endParaRPr kumimoji="1" lang="en-US" altLang="ja-JP" sz="2600" b="1" dirty="0">
              <a:latin typeface="+mj-lt"/>
              <a:ea typeface="ＭＳ 明朝" panose="02020609040205080304" pitchFamily="17" charset="-128"/>
            </a:endParaRPr>
          </a:p>
          <a:p>
            <a:r>
              <a:rPr lang="ja-JP" altLang="en-US" sz="2600" b="1" dirty="0">
                <a:latin typeface="+mj-lt"/>
                <a:ea typeface="ＭＳ 明朝" panose="02020609040205080304" pitchFamily="17" charset="-128"/>
              </a:rPr>
              <a:t>チャールズ・シュワブの歩み</a:t>
            </a:r>
            <a:br>
              <a:rPr lang="en-US" altLang="ja-JP" sz="2600" b="1" dirty="0">
                <a:latin typeface="+mj-lt"/>
                <a:ea typeface="ＭＳ 明朝" panose="02020609040205080304" pitchFamily="17" charset="-128"/>
              </a:rPr>
            </a:br>
            <a:endParaRPr lang="en-US" altLang="ja-JP" sz="2600" b="1" dirty="0">
              <a:latin typeface="+mj-lt"/>
              <a:ea typeface="ＭＳ 明朝" panose="02020609040205080304" pitchFamily="17" charset="-128"/>
            </a:endParaRPr>
          </a:p>
          <a:p>
            <a:r>
              <a:rPr kumimoji="1" lang="ja-JP" altLang="en-US" sz="2600" b="1" dirty="0">
                <a:latin typeface="+mj-lt"/>
                <a:ea typeface="ＭＳ 明朝" panose="02020609040205080304" pitchFamily="17" charset="-128"/>
              </a:rPr>
              <a:t>チャールズ・シュワブはデータ資本主義の先駆け</a:t>
            </a:r>
            <a:br>
              <a:rPr kumimoji="1" lang="en-US" altLang="ja-JP" sz="2600" b="1" dirty="0">
                <a:latin typeface="+mj-lt"/>
                <a:ea typeface="ＭＳ 明朝" panose="02020609040205080304" pitchFamily="17" charset="-128"/>
              </a:rPr>
            </a:br>
            <a:endParaRPr lang="en-US" altLang="ja-JP" sz="2600" b="1" dirty="0">
              <a:latin typeface="+mj-lt"/>
              <a:ea typeface="ＭＳ 明朝" panose="02020609040205080304" pitchFamily="17" charset="-128"/>
            </a:endParaRPr>
          </a:p>
          <a:p>
            <a:r>
              <a:rPr lang="ja-JP" altLang="en-US" sz="2600" b="1" dirty="0">
                <a:latin typeface="+mj-lt"/>
                <a:ea typeface="ＭＳ 明朝" panose="02020609040205080304" pitchFamily="17" charset="-128"/>
              </a:rPr>
              <a:t>チャールズ・シュワブの経営理念</a:t>
            </a:r>
            <a:br>
              <a:rPr lang="en-US" altLang="ja-JP" sz="2600" b="1" dirty="0">
                <a:latin typeface="+mj-lt"/>
                <a:ea typeface="ＭＳ 明朝" panose="02020609040205080304" pitchFamily="17" charset="-128"/>
              </a:rPr>
            </a:br>
            <a:endParaRPr lang="en-US" altLang="ja-JP" sz="2600" b="1" dirty="0">
              <a:latin typeface="+mj-lt"/>
              <a:ea typeface="ＭＳ 明朝" panose="02020609040205080304" pitchFamily="17" charset="-128"/>
            </a:endParaRPr>
          </a:p>
          <a:p>
            <a:r>
              <a:rPr kumimoji="1" lang="ja-JP" altLang="en-US" sz="2600" b="1" dirty="0">
                <a:latin typeface="+mj-lt"/>
              </a:rPr>
              <a:t>バークシャー・ハサウエイの投資哲学とのシナジー感</a:t>
            </a:r>
            <a:br>
              <a:rPr kumimoji="1" lang="en-US" altLang="ja-JP" sz="2600" b="1" dirty="0">
                <a:latin typeface="+mj-lt"/>
              </a:rPr>
            </a:br>
            <a:endParaRPr kumimoji="1" lang="en-US" altLang="ja-JP" sz="2600" b="1" dirty="0">
              <a:latin typeface="+mj-lt"/>
            </a:endParaRPr>
          </a:p>
          <a:p>
            <a:r>
              <a:rPr lang="ja-JP" altLang="en-US" sz="2600" b="1" dirty="0">
                <a:latin typeface="+mj-lt"/>
                <a:ea typeface="ＭＳ 明朝" panose="02020609040205080304" pitchFamily="17" charset="-128"/>
              </a:rPr>
              <a:t>ロビンフッドのビジネスモデルは真逆</a:t>
            </a:r>
            <a:endParaRPr kumimoji="1" lang="en-US" altLang="ja-JP" sz="2600" b="1" dirty="0">
              <a:latin typeface="+mj-lt"/>
              <a:ea typeface="ＭＳ 明朝" panose="02020609040205080304" pitchFamily="17" charset="-128"/>
            </a:endParaRPr>
          </a:p>
          <a:p>
            <a:pPr marL="514350" indent="-514350">
              <a:buFont typeface="+mj-lt"/>
              <a:buAutoNum type="arabicPeriod"/>
            </a:pPr>
            <a:endParaRPr kumimoji="1" lang="en-US" altLang="ja-JP" sz="2800" b="1" dirty="0">
              <a:latin typeface="ＭＳ 明朝" panose="02020609040205080304" pitchFamily="17" charset="-128"/>
              <a:ea typeface="ＭＳ 明朝" panose="02020609040205080304" pitchFamily="17" charset="-128"/>
            </a:endParaRPr>
          </a:p>
          <a:p>
            <a:pPr marL="0" indent="0">
              <a:buNone/>
            </a:pPr>
            <a:endParaRPr kumimoji="1" lang="en-US" altLang="ja-JP" sz="2800" b="1" dirty="0">
              <a:latin typeface="ＭＳ 明朝" panose="02020609040205080304" pitchFamily="17" charset="-128"/>
              <a:ea typeface="ＭＳ 明朝" panose="02020609040205080304" pitchFamily="17" charset="-128"/>
            </a:endParaRPr>
          </a:p>
          <a:p>
            <a:pPr marL="0" indent="0">
              <a:buNone/>
            </a:pPr>
            <a:endParaRPr kumimoji="1" lang="en-US" altLang="ja-JP" sz="2800" b="1" dirty="0">
              <a:latin typeface="ＭＳ 明朝" panose="02020609040205080304" pitchFamily="17" charset="-128"/>
              <a:ea typeface="ＭＳ 明朝" panose="02020609040205080304" pitchFamily="17" charset="-128"/>
            </a:endParaRPr>
          </a:p>
          <a:p>
            <a:endParaRPr kumimoji="1" lang="ja-JP" altLang="en-US" dirty="0"/>
          </a:p>
        </p:txBody>
      </p:sp>
      <p:sp>
        <p:nvSpPr>
          <p:cNvPr id="5" name="スライド番号プレースホルダー 4">
            <a:extLst>
              <a:ext uri="{FF2B5EF4-FFF2-40B4-BE49-F238E27FC236}">
                <a16:creationId xmlns:a16="http://schemas.microsoft.com/office/drawing/2014/main" id="{23EB234D-C9F9-4C7B-A8A5-4D95C444AAD2}"/>
              </a:ext>
            </a:extLst>
          </p:cNvPr>
          <p:cNvSpPr>
            <a:spLocks noGrp="1"/>
          </p:cNvSpPr>
          <p:nvPr>
            <p:ph type="sldNum" sz="quarter" idx="12"/>
          </p:nvPr>
        </p:nvSpPr>
        <p:spPr/>
        <p:txBody>
          <a:bodyPr/>
          <a:lstStyle/>
          <a:p>
            <a:fld id="{FD6E598A-588F-4090-9F2C-77FCB576827E}" type="slidenum">
              <a:rPr kumimoji="1" lang="ja-JP" altLang="en-US" smtClean="0"/>
              <a:t>2</a:t>
            </a:fld>
            <a:endParaRPr kumimoji="1" lang="ja-JP" altLang="en-US"/>
          </a:p>
        </p:txBody>
      </p:sp>
    </p:spTree>
    <p:extLst>
      <p:ext uri="{BB962C8B-B14F-4D97-AF65-F5344CB8AC3E}">
        <p14:creationId xmlns:p14="http://schemas.microsoft.com/office/powerpoint/2010/main" val="417040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1A329-C9C7-4035-B403-6A8C9CF3C042}"/>
              </a:ext>
            </a:extLst>
          </p:cNvPr>
          <p:cNvSpPr>
            <a:spLocks noGrp="1"/>
          </p:cNvSpPr>
          <p:nvPr>
            <p:ph type="ctrTitle"/>
          </p:nvPr>
        </p:nvSpPr>
        <p:spPr>
          <a:xfrm>
            <a:off x="749300" y="522594"/>
            <a:ext cx="9817100" cy="943353"/>
          </a:xfrm>
        </p:spPr>
        <p:txBody>
          <a:bodyPr>
            <a:normAutofit fontScale="90000"/>
          </a:bodyPr>
          <a:lstStyle/>
          <a:p>
            <a:br>
              <a:rPr kumimoji="1" lang="en-US" altLang="ja-JP" sz="2800" b="1" dirty="0">
                <a:latin typeface="ＭＳ 明朝" panose="02020609040205080304" pitchFamily="17" charset="-128"/>
                <a:ea typeface="ＭＳ 明朝" panose="02020609040205080304" pitchFamily="17" charset="-128"/>
              </a:rPr>
            </a:br>
            <a:r>
              <a:rPr kumimoji="1" lang="ja-JP" altLang="en-US" sz="2800" b="1" dirty="0">
                <a:latin typeface="+mj-lt"/>
                <a:ea typeface="ＭＳ 明朝" panose="02020609040205080304" pitchFamily="17" charset="-128"/>
              </a:rPr>
              <a:t>わが国における金融資産の証券低比率は証券会社の大罪</a:t>
            </a:r>
            <a:br>
              <a:rPr kumimoji="1" lang="en-US" altLang="ja-JP" sz="2800" b="1" dirty="0">
                <a:latin typeface="ＭＳ 明朝" panose="02020609040205080304" pitchFamily="17" charset="-128"/>
                <a:ea typeface="ＭＳ 明朝" panose="02020609040205080304" pitchFamily="17" charset="-128"/>
              </a:rPr>
            </a:br>
            <a:r>
              <a:rPr kumimoji="1" lang="ja-JP" altLang="en-US" sz="2700" b="1" dirty="0">
                <a:latin typeface="ＭＳ 明朝" panose="02020609040205080304" pitchFamily="17" charset="-128"/>
                <a:ea typeface="ＭＳ 明朝" panose="02020609040205080304" pitchFamily="17" charset="-128"/>
              </a:rPr>
              <a:t>１、個人金融資産構成の日・米・欧比較</a:t>
            </a:r>
          </a:p>
        </p:txBody>
      </p:sp>
      <p:sp>
        <p:nvSpPr>
          <p:cNvPr id="3" name="字幕 2">
            <a:extLst>
              <a:ext uri="{FF2B5EF4-FFF2-40B4-BE49-F238E27FC236}">
                <a16:creationId xmlns:a16="http://schemas.microsoft.com/office/drawing/2014/main" id="{865E41FB-AFC3-4BAD-AA57-B1C3332662B8}"/>
              </a:ext>
            </a:extLst>
          </p:cNvPr>
          <p:cNvSpPr>
            <a:spLocks noGrp="1"/>
          </p:cNvSpPr>
          <p:nvPr>
            <p:ph type="subTitle" idx="1"/>
          </p:nvPr>
        </p:nvSpPr>
        <p:spPr>
          <a:xfrm>
            <a:off x="4702629" y="1763942"/>
            <a:ext cx="5470438" cy="4571464"/>
          </a:xfrm>
        </p:spPr>
        <p:txBody>
          <a:bodyPr/>
          <a:lstStyle/>
          <a:p>
            <a:pPr algn="r"/>
            <a:endParaRPr kumimoji="1" lang="en-US" altLang="ja-JP" sz="1400" b="1" dirty="0">
              <a:latin typeface="ＭＳ 明朝" panose="02020609040205080304" pitchFamily="17" charset="-128"/>
              <a:ea typeface="ＭＳ 明朝" panose="02020609040205080304" pitchFamily="17" charset="-128"/>
            </a:endParaRPr>
          </a:p>
          <a:p>
            <a:pPr algn="r"/>
            <a:endParaRPr kumimoji="1" lang="ja-JP" altLang="en-US"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EC5A0F25-E790-4716-8C21-0438D8263E5E}"/>
              </a:ext>
            </a:extLst>
          </p:cNvPr>
          <p:cNvSpPr txBox="1"/>
          <p:nvPr/>
        </p:nvSpPr>
        <p:spPr>
          <a:xfrm>
            <a:off x="749300" y="2108930"/>
            <a:ext cx="3783509" cy="3693319"/>
          </a:xfrm>
          <a:prstGeom prst="rect">
            <a:avLst/>
          </a:prstGeom>
          <a:noFill/>
        </p:spPr>
        <p:txBody>
          <a:bodyPr wrap="square" rtlCol="0">
            <a:spAutoFit/>
          </a:bodyPr>
          <a:lstStyle/>
          <a:p>
            <a:r>
              <a:rPr kumimoji="1" lang="ja-JP" altLang="en-US" b="1" dirty="0"/>
              <a:t>家計の金融資産に占める証券資産</a:t>
            </a:r>
            <a:r>
              <a:rPr kumimoji="1" lang="en-US" altLang="ja-JP" b="1" dirty="0"/>
              <a:t>(</a:t>
            </a:r>
            <a:r>
              <a:rPr kumimoji="1" lang="ja-JP" altLang="en-US" b="1" dirty="0"/>
              <a:t>株式・投資信託・債券）の比率；</a:t>
            </a:r>
            <a:endParaRPr kumimoji="1" lang="en-US" altLang="ja-JP" b="1" dirty="0"/>
          </a:p>
          <a:p>
            <a:r>
              <a:rPr lang="ja-JP" altLang="en-US" b="1" dirty="0"/>
              <a:t>　米国；</a:t>
            </a:r>
            <a:r>
              <a:rPr lang="en-US" altLang="ja-JP" b="1" dirty="0"/>
              <a:t>50.8%</a:t>
            </a:r>
          </a:p>
          <a:p>
            <a:r>
              <a:rPr kumimoji="1" lang="ja-JP" altLang="en-US" b="1" dirty="0"/>
              <a:t>　ＥＵ；</a:t>
            </a:r>
            <a:r>
              <a:rPr kumimoji="1" lang="en-US" altLang="ja-JP" b="1" dirty="0"/>
              <a:t>27.9%</a:t>
            </a:r>
          </a:p>
          <a:p>
            <a:r>
              <a:rPr lang="ja-JP" altLang="en-US" b="1" dirty="0"/>
              <a:t>　日本；</a:t>
            </a:r>
            <a:r>
              <a:rPr lang="en-US" altLang="ja-JP" b="1" dirty="0"/>
              <a:t>14.4%</a:t>
            </a:r>
          </a:p>
          <a:p>
            <a:endParaRPr kumimoji="1" lang="en-US" altLang="ja-JP" b="1" dirty="0"/>
          </a:p>
          <a:p>
            <a:r>
              <a:rPr lang="ja-JP" altLang="en-US" b="1" dirty="0"/>
              <a:t>日本の個人証券資産比率は米国の</a:t>
            </a:r>
            <a:r>
              <a:rPr lang="en-US" altLang="ja-JP" b="1" dirty="0"/>
              <a:t>1/3</a:t>
            </a:r>
            <a:r>
              <a:rPr lang="ja-JP" altLang="en-US" b="1" dirty="0"/>
              <a:t>、ＥＵの</a:t>
            </a:r>
            <a:r>
              <a:rPr lang="en-US" altLang="ja-JP" b="1" dirty="0"/>
              <a:t>1/2</a:t>
            </a:r>
            <a:r>
              <a:rPr lang="ja-JP" altLang="en-US" b="1" dirty="0"/>
              <a:t>と極端に少ない。</a:t>
            </a:r>
            <a:endParaRPr lang="en-US" altLang="ja-JP" b="1" dirty="0"/>
          </a:p>
          <a:p>
            <a:r>
              <a:rPr kumimoji="1" lang="ja-JP" altLang="en-US" b="1" dirty="0"/>
              <a:t>日本では収益性零の現金・預金が</a:t>
            </a:r>
            <a:r>
              <a:rPr kumimoji="1" lang="en-US" altLang="ja-JP" b="1" dirty="0"/>
              <a:t>54.2%</a:t>
            </a:r>
            <a:r>
              <a:rPr kumimoji="1" lang="ja-JP" altLang="en-US" b="1" dirty="0"/>
              <a:t>と過半を占める。</a:t>
            </a:r>
            <a:endParaRPr kumimoji="1" lang="en-US" altLang="ja-JP" b="1" dirty="0"/>
          </a:p>
          <a:p>
            <a:r>
              <a:rPr lang="ja-JP" altLang="en-US" b="1" dirty="0"/>
              <a:t>この原因は個人の無知もさることながら、証券会社の稚拙な営業戦略によるところも大きい。</a:t>
            </a:r>
            <a:endParaRPr kumimoji="1" lang="ja-JP" altLang="en-US" b="1" dirty="0"/>
          </a:p>
        </p:txBody>
      </p:sp>
      <p:sp>
        <p:nvSpPr>
          <p:cNvPr id="7" name="テキスト ボックス 6">
            <a:extLst>
              <a:ext uri="{FF2B5EF4-FFF2-40B4-BE49-F238E27FC236}">
                <a16:creationId xmlns:a16="http://schemas.microsoft.com/office/drawing/2014/main" id="{6FF85070-A33D-4AB1-80FC-1C0946D82BE8}"/>
              </a:ext>
            </a:extLst>
          </p:cNvPr>
          <p:cNvSpPr txBox="1"/>
          <p:nvPr/>
        </p:nvSpPr>
        <p:spPr>
          <a:xfrm>
            <a:off x="4978397" y="5834752"/>
            <a:ext cx="4630058" cy="253916"/>
          </a:xfrm>
          <a:prstGeom prst="rect">
            <a:avLst/>
          </a:prstGeom>
          <a:noFill/>
        </p:spPr>
        <p:txBody>
          <a:bodyPr wrap="square" rtlCol="0">
            <a:spAutoFit/>
          </a:bodyPr>
          <a:lstStyle/>
          <a:p>
            <a:r>
              <a:rPr kumimoji="1" lang="ja-JP" altLang="en-US" sz="1050" b="1" dirty="0"/>
              <a:t>出所；日銀資金循環表、</a:t>
            </a:r>
            <a:r>
              <a:rPr kumimoji="1" lang="en-US" altLang="ja-JP" sz="1050" b="1" dirty="0"/>
              <a:t>2020</a:t>
            </a:r>
            <a:r>
              <a:rPr kumimoji="1" lang="ja-JP" altLang="en-US" sz="1050" b="1" dirty="0"/>
              <a:t>年</a:t>
            </a:r>
            <a:r>
              <a:rPr kumimoji="1" lang="en-US" altLang="ja-JP" sz="1050" b="1" dirty="0"/>
              <a:t>8</a:t>
            </a:r>
            <a:r>
              <a:rPr kumimoji="1" lang="ja-JP" altLang="en-US" sz="1050" b="1" dirty="0"/>
              <a:t>月</a:t>
            </a:r>
          </a:p>
        </p:txBody>
      </p:sp>
      <p:pic>
        <p:nvPicPr>
          <p:cNvPr id="10" name="図 9">
            <a:extLst>
              <a:ext uri="{FF2B5EF4-FFF2-40B4-BE49-F238E27FC236}">
                <a16:creationId xmlns:a16="http://schemas.microsoft.com/office/drawing/2014/main" id="{1A01AD70-80A7-4329-A8BB-A280DDB30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29" y="2108930"/>
            <a:ext cx="5089070" cy="3752119"/>
          </a:xfrm>
          <a:prstGeom prst="rect">
            <a:avLst/>
          </a:prstGeom>
        </p:spPr>
      </p:pic>
      <p:sp>
        <p:nvSpPr>
          <p:cNvPr id="5" name="スライド番号プレースホルダー 4">
            <a:extLst>
              <a:ext uri="{FF2B5EF4-FFF2-40B4-BE49-F238E27FC236}">
                <a16:creationId xmlns:a16="http://schemas.microsoft.com/office/drawing/2014/main" id="{036689DF-7C57-4A27-8149-73726BEAFCB9}"/>
              </a:ext>
            </a:extLst>
          </p:cNvPr>
          <p:cNvSpPr>
            <a:spLocks noGrp="1"/>
          </p:cNvSpPr>
          <p:nvPr>
            <p:ph type="sldNum" sz="quarter" idx="12"/>
          </p:nvPr>
        </p:nvSpPr>
        <p:spPr/>
        <p:txBody>
          <a:bodyPr/>
          <a:lstStyle/>
          <a:p>
            <a:fld id="{FD6E598A-588F-4090-9F2C-77FCB576827E}" type="slidenum">
              <a:rPr kumimoji="1" lang="ja-JP" altLang="en-US" smtClean="0"/>
              <a:t>3</a:t>
            </a:fld>
            <a:endParaRPr kumimoji="1" lang="ja-JP" altLang="en-US"/>
          </a:p>
        </p:txBody>
      </p:sp>
    </p:spTree>
    <p:extLst>
      <p:ext uri="{BB962C8B-B14F-4D97-AF65-F5344CB8AC3E}">
        <p14:creationId xmlns:p14="http://schemas.microsoft.com/office/powerpoint/2010/main" val="52695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90C2086-20B6-406B-B466-763882034CC7}"/>
              </a:ext>
            </a:extLst>
          </p:cNvPr>
          <p:cNvSpPr>
            <a:spLocks noGrp="1"/>
          </p:cNvSpPr>
          <p:nvPr>
            <p:ph type="title"/>
          </p:nvPr>
        </p:nvSpPr>
        <p:spPr/>
        <p:txBody>
          <a:bodyPr>
            <a:normAutofit/>
          </a:bodyPr>
          <a:lstStyle/>
          <a:p>
            <a:pPr algn="ctr"/>
            <a:r>
              <a:rPr kumimoji="1" lang="ja-JP" altLang="en-US" sz="2800" b="1" dirty="0">
                <a:latin typeface="+mj-lt"/>
                <a:ea typeface="ＭＳ 明朝" panose="02020609040205080304" pitchFamily="17" charset="-128"/>
              </a:rPr>
              <a:t>わが国における金融資産の証券低比率は証券会社の大罪</a:t>
            </a:r>
            <a:br>
              <a:rPr kumimoji="1" lang="en-US" altLang="ja-JP" sz="28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２、日米の個人金融資産格差拡大の要因</a:t>
            </a:r>
          </a:p>
        </p:txBody>
      </p:sp>
      <p:sp>
        <p:nvSpPr>
          <p:cNvPr id="5" name="テキスト プレースホルダー 4">
            <a:extLst>
              <a:ext uri="{FF2B5EF4-FFF2-40B4-BE49-F238E27FC236}">
                <a16:creationId xmlns:a16="http://schemas.microsoft.com/office/drawing/2014/main" id="{A604EADB-7BA9-435A-A4D2-123120D5CD26}"/>
              </a:ext>
            </a:extLst>
          </p:cNvPr>
          <p:cNvSpPr>
            <a:spLocks noGrp="1"/>
          </p:cNvSpPr>
          <p:nvPr>
            <p:ph type="body" idx="1"/>
          </p:nvPr>
        </p:nvSpPr>
        <p:spPr/>
        <p:txBody>
          <a:bodyPr>
            <a:noAutofit/>
          </a:bodyPr>
          <a:lstStyle/>
          <a:p>
            <a:r>
              <a:rPr lang="ja-JP" altLang="en-US" sz="1600" dirty="0">
                <a:latin typeface="ＭＳ 明朝" panose="02020609040205080304" pitchFamily="17" charset="-128"/>
                <a:ea typeface="ＭＳ 明朝" panose="02020609040205080304" pitchFamily="17" charset="-128"/>
              </a:rPr>
              <a:t>米国の家計金融資産は</a:t>
            </a:r>
            <a:r>
              <a:rPr lang="en-US" altLang="ja-JP" sz="1600" dirty="0">
                <a:latin typeface="ＭＳ 明朝" panose="02020609040205080304" pitchFamily="17" charset="-128"/>
                <a:ea typeface="ＭＳ 明朝" panose="02020609040205080304" pitchFamily="17" charset="-128"/>
              </a:rPr>
              <a:t>20</a:t>
            </a:r>
            <a:r>
              <a:rPr lang="ja-JP" altLang="en-US" sz="1600" dirty="0">
                <a:latin typeface="ＭＳ 明朝" panose="02020609040205080304" pitchFamily="17" charset="-128"/>
                <a:ea typeface="ＭＳ 明朝" panose="02020609040205080304" pitchFamily="17" charset="-128"/>
              </a:rPr>
              <a:t>年間（</a:t>
            </a:r>
            <a:r>
              <a:rPr lang="en-US" altLang="ja-JP" sz="1600" dirty="0">
                <a:latin typeface="ＭＳ 明朝" panose="02020609040205080304" pitchFamily="17" charset="-128"/>
                <a:ea typeface="ＭＳ 明朝" panose="02020609040205080304" pitchFamily="17" charset="-128"/>
              </a:rPr>
              <a:t> 1995</a:t>
            </a:r>
            <a:r>
              <a:rPr lang="ja-JP" altLang="en-US" sz="1600" dirty="0">
                <a:latin typeface="ＭＳ 明朝" panose="02020609040205080304" pitchFamily="17" charset="-128"/>
                <a:ea typeface="ＭＳ 明朝" panose="02020609040205080304" pitchFamily="17" charset="-128"/>
              </a:rPr>
              <a:t>～</a:t>
            </a:r>
            <a:r>
              <a:rPr lang="en-US" altLang="ja-JP" sz="1600" dirty="0">
                <a:latin typeface="ＭＳ 明朝" panose="02020609040205080304" pitchFamily="17" charset="-128"/>
                <a:ea typeface="ＭＳ 明朝" panose="02020609040205080304" pitchFamily="17" charset="-128"/>
              </a:rPr>
              <a:t>2016</a:t>
            </a:r>
            <a:r>
              <a:rPr lang="ja-JP" altLang="en-US" sz="1600" dirty="0">
                <a:latin typeface="ＭＳ 明朝" panose="02020609040205080304" pitchFamily="17" charset="-128"/>
                <a:ea typeface="ＭＳ 明朝" panose="02020609040205080304" pitchFamily="17" charset="-128"/>
              </a:rPr>
              <a:t>年）でほぼ</a:t>
            </a:r>
            <a:r>
              <a:rPr lang="en-US" altLang="ja-JP" sz="1600" dirty="0">
                <a:latin typeface="ＭＳ 明朝" panose="02020609040205080304" pitchFamily="17" charset="-128"/>
                <a:ea typeface="ＭＳ 明朝" panose="02020609040205080304" pitchFamily="17" charset="-128"/>
              </a:rPr>
              <a:t>8</a:t>
            </a:r>
            <a:r>
              <a:rPr lang="ja-JP" altLang="en-US" sz="1600" dirty="0">
                <a:latin typeface="ＭＳ 明朝" panose="02020609040205080304" pitchFamily="17" charset="-128"/>
                <a:ea typeface="ＭＳ 明朝" panose="02020609040205080304" pitchFamily="17" charset="-128"/>
              </a:rPr>
              <a:t>倍に増加、日本は</a:t>
            </a:r>
            <a:r>
              <a:rPr lang="en-US" altLang="ja-JP" sz="1600" dirty="0">
                <a:latin typeface="ＭＳ 明朝" panose="02020609040205080304" pitchFamily="17" charset="-128"/>
                <a:ea typeface="ＭＳ 明朝" panose="02020609040205080304" pitchFamily="17" charset="-128"/>
              </a:rPr>
              <a:t>2</a:t>
            </a:r>
            <a:r>
              <a:rPr lang="ja-JP" altLang="en-US" sz="1600" dirty="0">
                <a:latin typeface="ＭＳ 明朝" panose="02020609040205080304" pitchFamily="17" charset="-128"/>
                <a:ea typeface="ＭＳ 明朝" panose="02020609040205080304" pitchFamily="17" charset="-128"/>
              </a:rPr>
              <a:t>倍にしか増えていない。</a:t>
            </a:r>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その主要因は家計金融資産の運用リターンの差にある。</a:t>
            </a:r>
          </a:p>
        </p:txBody>
      </p:sp>
      <p:pic>
        <p:nvPicPr>
          <p:cNvPr id="10" name="コンテンツ プレースホルダー 9">
            <a:extLst>
              <a:ext uri="{FF2B5EF4-FFF2-40B4-BE49-F238E27FC236}">
                <a16:creationId xmlns:a16="http://schemas.microsoft.com/office/drawing/2014/main" id="{811F6950-D47F-4E15-92F7-E0F25590AD2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4633" y="2919640"/>
            <a:ext cx="4733672" cy="3301320"/>
          </a:xfrm>
        </p:spPr>
      </p:pic>
      <p:sp>
        <p:nvSpPr>
          <p:cNvPr id="7" name="テキスト プレースホルダー 6">
            <a:extLst>
              <a:ext uri="{FF2B5EF4-FFF2-40B4-BE49-F238E27FC236}">
                <a16:creationId xmlns:a16="http://schemas.microsoft.com/office/drawing/2014/main" id="{9B879012-3561-465B-B897-034A4D4FA4CE}"/>
              </a:ext>
            </a:extLst>
          </p:cNvPr>
          <p:cNvSpPr>
            <a:spLocks noGrp="1"/>
          </p:cNvSpPr>
          <p:nvPr>
            <p:ph type="body" sz="quarter" idx="3"/>
          </p:nvPr>
        </p:nvSpPr>
        <p:spPr/>
        <p:txBody>
          <a:bodyPr>
            <a:noAutofit/>
          </a:bodyPr>
          <a:lstStyle/>
          <a:p>
            <a:r>
              <a:rPr lang="ja-JP" altLang="en-US" sz="1600" dirty="0">
                <a:latin typeface="ＭＳ 明朝" panose="02020609040205080304" pitchFamily="17" charset="-128"/>
                <a:ea typeface="ＭＳ 明朝" panose="02020609040205080304" pitchFamily="17" charset="-128"/>
              </a:rPr>
              <a:t>米国株は過去</a:t>
            </a:r>
            <a:r>
              <a:rPr lang="en-US" altLang="ja-JP" sz="1600" dirty="0">
                <a:latin typeface="ＭＳ 明朝" panose="02020609040205080304" pitchFamily="17" charset="-128"/>
                <a:ea typeface="ＭＳ 明朝" panose="02020609040205080304" pitchFamily="17" charset="-128"/>
              </a:rPr>
              <a:t>23</a:t>
            </a:r>
            <a:r>
              <a:rPr lang="ja-JP" altLang="en-US" sz="1600" dirty="0">
                <a:latin typeface="ＭＳ 明朝" panose="02020609040205080304" pitchFamily="17" charset="-128"/>
                <a:ea typeface="ＭＳ 明朝" panose="02020609040205080304" pitchFamily="17" charset="-128"/>
              </a:rPr>
              <a:t>年間で</a:t>
            </a:r>
            <a:r>
              <a:rPr lang="en-US" altLang="ja-JP" sz="1600" dirty="0">
                <a:latin typeface="ＭＳ 明朝" panose="02020609040205080304" pitchFamily="17" charset="-128"/>
                <a:ea typeface="ＭＳ 明朝" panose="02020609040205080304" pitchFamily="17" charset="-128"/>
              </a:rPr>
              <a:t>5.1</a:t>
            </a:r>
            <a:r>
              <a:rPr lang="ja-JP" altLang="en-US" sz="1600" dirty="0">
                <a:latin typeface="ＭＳ 明朝" panose="02020609040205080304" pitchFamily="17" charset="-128"/>
                <a:ea typeface="ＭＳ 明朝" panose="02020609040205080304" pitchFamily="17" charset="-128"/>
              </a:rPr>
              <a:t>倍に上昇、日本株は</a:t>
            </a:r>
            <a:r>
              <a:rPr lang="en-US" altLang="ja-JP" sz="1600" dirty="0">
                <a:latin typeface="ＭＳ 明朝" panose="02020609040205080304" pitchFamily="17" charset="-128"/>
                <a:ea typeface="ＭＳ 明朝" panose="02020609040205080304" pitchFamily="17" charset="-128"/>
              </a:rPr>
              <a:t>1.3</a:t>
            </a:r>
            <a:r>
              <a:rPr lang="ja-JP" altLang="en-US" sz="1600" dirty="0">
                <a:latin typeface="ＭＳ 明朝" panose="02020609040205080304" pitchFamily="17" charset="-128"/>
                <a:ea typeface="ＭＳ 明朝" panose="02020609040205080304" pitchFamily="17" charset="-128"/>
              </a:rPr>
              <a:t>倍の上昇に留まった。</a:t>
            </a:r>
            <a:endParaRPr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日本では個人の米国株投資が進まなかった点は要反省。</a:t>
            </a:r>
          </a:p>
        </p:txBody>
      </p:sp>
      <p:sp>
        <p:nvSpPr>
          <p:cNvPr id="2" name="テキスト ボックス 1">
            <a:extLst>
              <a:ext uri="{FF2B5EF4-FFF2-40B4-BE49-F238E27FC236}">
                <a16:creationId xmlns:a16="http://schemas.microsoft.com/office/drawing/2014/main" id="{276A6494-8E17-4957-9A4F-0FB3055CB4B6}"/>
              </a:ext>
            </a:extLst>
          </p:cNvPr>
          <p:cNvSpPr txBox="1"/>
          <p:nvPr/>
        </p:nvSpPr>
        <p:spPr>
          <a:xfrm flipH="1">
            <a:off x="916578" y="2647890"/>
            <a:ext cx="5080996" cy="323165"/>
          </a:xfrm>
          <a:prstGeom prst="rect">
            <a:avLst/>
          </a:prstGeom>
          <a:noFill/>
        </p:spPr>
        <p:txBody>
          <a:bodyPr wrap="square" rtlCol="0">
            <a:spAutoFit/>
          </a:bodyPr>
          <a:lstStyle/>
          <a:p>
            <a:r>
              <a:rPr kumimoji="1" lang="ja-JP" altLang="en-US" sz="1500" b="1" dirty="0"/>
              <a:t>図</a:t>
            </a:r>
            <a:r>
              <a:rPr kumimoji="1" lang="en-US" altLang="ja-JP" sz="1500" b="1" dirty="0"/>
              <a:t>2</a:t>
            </a:r>
            <a:r>
              <a:rPr kumimoji="1" lang="ja-JP" altLang="en-US" sz="1500" b="1" dirty="0"/>
              <a:t>、家計金融資産リターンの日米比較  </a:t>
            </a:r>
            <a:r>
              <a:rPr kumimoji="1" lang="en-US" altLang="ja-JP" sz="1500" b="1" dirty="0"/>
              <a:t>(1995</a:t>
            </a:r>
            <a:r>
              <a:rPr kumimoji="1" lang="ja-JP" altLang="en-US" sz="1500" b="1" dirty="0"/>
              <a:t>～</a:t>
            </a:r>
            <a:r>
              <a:rPr kumimoji="1" lang="en-US" altLang="ja-JP" sz="1500" b="1" dirty="0"/>
              <a:t>2016</a:t>
            </a:r>
            <a:r>
              <a:rPr kumimoji="1" lang="ja-JP" altLang="en-US" sz="1500" b="1" dirty="0"/>
              <a:t>）</a:t>
            </a:r>
          </a:p>
        </p:txBody>
      </p:sp>
      <p:pic>
        <p:nvPicPr>
          <p:cNvPr id="15" name="コンテンツ プレースホルダー 14">
            <a:extLst>
              <a:ext uri="{FF2B5EF4-FFF2-40B4-BE49-F238E27FC236}">
                <a16:creationId xmlns:a16="http://schemas.microsoft.com/office/drawing/2014/main" id="{A2E068CD-02F0-4B01-BEFD-C5816EF584F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628481"/>
            <a:ext cx="5183188" cy="3611944"/>
          </a:xfrm>
        </p:spPr>
      </p:pic>
      <p:sp>
        <p:nvSpPr>
          <p:cNvPr id="6" name="スライド番号プレースホルダー 5">
            <a:extLst>
              <a:ext uri="{FF2B5EF4-FFF2-40B4-BE49-F238E27FC236}">
                <a16:creationId xmlns:a16="http://schemas.microsoft.com/office/drawing/2014/main" id="{B301C4FA-D057-4B90-A853-55A0FD258556}"/>
              </a:ext>
            </a:extLst>
          </p:cNvPr>
          <p:cNvSpPr>
            <a:spLocks noGrp="1"/>
          </p:cNvSpPr>
          <p:nvPr>
            <p:ph type="sldNum" sz="quarter" idx="12"/>
          </p:nvPr>
        </p:nvSpPr>
        <p:spPr/>
        <p:txBody>
          <a:bodyPr/>
          <a:lstStyle/>
          <a:p>
            <a:fld id="{FD6E598A-588F-4090-9F2C-77FCB576827E}" type="slidenum">
              <a:rPr kumimoji="1" lang="ja-JP" altLang="en-US" smtClean="0"/>
              <a:t>4</a:t>
            </a:fld>
            <a:endParaRPr kumimoji="1" lang="ja-JP" altLang="en-US"/>
          </a:p>
        </p:txBody>
      </p:sp>
    </p:spTree>
    <p:extLst>
      <p:ext uri="{BB962C8B-B14F-4D97-AF65-F5344CB8AC3E}">
        <p14:creationId xmlns:p14="http://schemas.microsoft.com/office/powerpoint/2010/main" val="392824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5736D90-C069-484F-8177-69075D1CC676}"/>
              </a:ext>
            </a:extLst>
          </p:cNvPr>
          <p:cNvSpPr>
            <a:spLocks noGrp="1"/>
          </p:cNvSpPr>
          <p:nvPr>
            <p:ph type="title"/>
          </p:nvPr>
        </p:nvSpPr>
        <p:spPr>
          <a:xfrm>
            <a:off x="1059542" y="365125"/>
            <a:ext cx="8694057" cy="1019175"/>
          </a:xfrm>
        </p:spPr>
        <p:txBody>
          <a:bodyPr>
            <a:normAutofit/>
          </a:bodyPr>
          <a:lstStyle/>
          <a:p>
            <a:pPr algn="ctr"/>
            <a:r>
              <a:rPr lang="ja-JP" altLang="en-US" sz="2800" b="1" dirty="0">
                <a:ea typeface="ＭＳ 明朝" panose="02020609040205080304" pitchFamily="17" charset="-128"/>
              </a:rPr>
              <a:t>チャールズ・シュワブの歩み</a:t>
            </a:r>
          </a:p>
        </p:txBody>
      </p:sp>
      <p:sp>
        <p:nvSpPr>
          <p:cNvPr id="5" name="コンテンツ プレースホルダー 4">
            <a:extLst>
              <a:ext uri="{FF2B5EF4-FFF2-40B4-BE49-F238E27FC236}">
                <a16:creationId xmlns:a16="http://schemas.microsoft.com/office/drawing/2014/main" id="{20C522BA-E6A4-437B-B73F-709526433089}"/>
              </a:ext>
            </a:extLst>
          </p:cNvPr>
          <p:cNvSpPr>
            <a:spLocks noGrp="1"/>
          </p:cNvSpPr>
          <p:nvPr>
            <p:ph idx="1"/>
          </p:nvPr>
        </p:nvSpPr>
        <p:spPr>
          <a:xfrm>
            <a:off x="215899" y="1384301"/>
            <a:ext cx="10902043" cy="5108574"/>
          </a:xfrm>
        </p:spPr>
        <p:txBody>
          <a:bodyPr>
            <a:normAutofit fontScale="92500" lnSpcReduction="10000"/>
          </a:bodyPr>
          <a:lstStyle/>
          <a:p>
            <a:r>
              <a:rPr lang="en-US" altLang="ja-JP" sz="2100" b="1" dirty="0">
                <a:latin typeface="ＭＳ 明朝" panose="02020609040205080304" pitchFamily="17" charset="-128"/>
                <a:ea typeface="ＭＳ 明朝" panose="02020609040205080304" pitchFamily="17" charset="-128"/>
              </a:rPr>
              <a:t>1971</a:t>
            </a:r>
            <a:r>
              <a:rPr lang="ja-JP" altLang="en-US" sz="2100" b="1" dirty="0">
                <a:latin typeface="ＭＳ 明朝" panose="02020609040205080304" pitchFamily="17" charset="-128"/>
                <a:ea typeface="ＭＳ 明朝" panose="02020609040205080304" pitchFamily="17" charset="-128"/>
              </a:rPr>
              <a:t>年；チャールズ・シュワブ氏が創業</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1975</a:t>
            </a:r>
            <a:r>
              <a:rPr lang="ja-JP" altLang="en-US" sz="2100" b="1" dirty="0">
                <a:latin typeface="ＭＳ 明朝" panose="02020609040205080304" pitchFamily="17" charset="-128"/>
                <a:ea typeface="ＭＳ 明朝" panose="02020609040205080304" pitchFamily="17" charset="-128"/>
              </a:rPr>
              <a:t>年</a:t>
            </a:r>
            <a:r>
              <a:rPr lang="en-US" altLang="ja-JP" sz="2100" b="1" dirty="0">
                <a:latin typeface="ＭＳ 明朝" panose="02020609040205080304" pitchFamily="17" charset="-128"/>
                <a:ea typeface="ＭＳ 明朝" panose="02020609040205080304" pitchFamily="17" charset="-128"/>
              </a:rPr>
              <a:t>5</a:t>
            </a:r>
            <a:r>
              <a:rPr lang="ja-JP" altLang="en-US" sz="2100" b="1" dirty="0">
                <a:latin typeface="ＭＳ 明朝" panose="02020609040205080304" pitchFamily="17" charset="-128"/>
                <a:ea typeface="ＭＳ 明朝" panose="02020609040205080304" pitchFamily="17" charset="-128"/>
              </a:rPr>
              <a:t>月</a:t>
            </a:r>
            <a:r>
              <a:rPr lang="en-US" altLang="ja-JP" sz="2100" b="1" dirty="0">
                <a:latin typeface="ＭＳ 明朝" panose="02020609040205080304" pitchFamily="17" charset="-128"/>
                <a:ea typeface="ＭＳ 明朝" panose="02020609040205080304" pitchFamily="17" charset="-128"/>
              </a:rPr>
              <a:t>1</a:t>
            </a:r>
            <a:r>
              <a:rPr lang="ja-JP" altLang="en-US" sz="2100" b="1" dirty="0">
                <a:latin typeface="ＭＳ 明朝" panose="02020609040205080304" pitchFamily="17" charset="-128"/>
                <a:ea typeface="ＭＳ 明朝" panose="02020609040205080304" pitchFamily="17" charset="-128"/>
              </a:rPr>
              <a:t>日；メーデー（株式取引委託手数料の自由化）を機に、</a:t>
            </a:r>
            <a:r>
              <a:rPr lang="en-US" altLang="ja-JP" sz="2100" b="1" dirty="0">
                <a:latin typeface="ＭＳ 明朝" panose="02020609040205080304" pitchFamily="17" charset="-128"/>
                <a:ea typeface="ＭＳ 明朝" panose="02020609040205080304" pitchFamily="17" charset="-128"/>
              </a:rPr>
              <a:t>70%</a:t>
            </a:r>
            <a:r>
              <a:rPr lang="ja-JP" altLang="en-US" sz="2100" b="1" dirty="0">
                <a:latin typeface="ＭＳ 明朝" panose="02020609040205080304" pitchFamily="17" charset="-128"/>
                <a:ea typeface="ＭＳ 明朝" panose="02020609040205080304" pitchFamily="17" charset="-128"/>
              </a:rPr>
              <a:t>引下げを実施</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1987</a:t>
            </a:r>
            <a:r>
              <a:rPr lang="ja-JP" altLang="en-US" sz="2100" b="1" dirty="0">
                <a:latin typeface="ＭＳ 明朝" panose="02020609040205080304" pitchFamily="17" charset="-128"/>
                <a:ea typeface="ＭＳ 明朝" panose="02020609040205080304" pitchFamily="17" charset="-128"/>
              </a:rPr>
              <a:t>年；ニューヨーク証券取引所に上場、独立系ＲＩＡに対するサービスを開始～株価推移</a:t>
            </a:r>
            <a:r>
              <a:rPr lang="en-US" altLang="ja-JP" sz="2100" b="1" dirty="0">
                <a:latin typeface="ＭＳ 明朝" panose="02020609040205080304" pitchFamily="17" charset="-128"/>
                <a:ea typeface="ＭＳ 明朝" panose="02020609040205080304" pitchFamily="17" charset="-128"/>
              </a:rPr>
              <a:t>;</a:t>
            </a:r>
            <a:r>
              <a:rPr lang="ja-JP" altLang="en-US" sz="2100" b="1" dirty="0">
                <a:latin typeface="ＭＳ 明朝" panose="02020609040205080304" pitchFamily="17" charset="-128"/>
                <a:ea typeface="ＭＳ 明朝" panose="02020609040205080304" pitchFamily="17" charset="-128"/>
              </a:rPr>
              <a:t>図</a:t>
            </a:r>
            <a:r>
              <a:rPr lang="en-US" altLang="ja-JP" sz="2100" b="1" dirty="0">
                <a:latin typeface="ＭＳ 明朝" panose="02020609040205080304" pitchFamily="17" charset="-128"/>
                <a:ea typeface="ＭＳ 明朝" panose="02020609040205080304" pitchFamily="17" charset="-128"/>
              </a:rPr>
              <a:t>4</a:t>
            </a:r>
          </a:p>
          <a:p>
            <a:r>
              <a:rPr lang="en-US" altLang="ja-JP" sz="2100" b="1" dirty="0">
                <a:latin typeface="ＭＳ 明朝" panose="02020609040205080304" pitchFamily="17" charset="-128"/>
                <a:ea typeface="ＭＳ 明朝" panose="02020609040205080304" pitchFamily="17" charset="-128"/>
              </a:rPr>
              <a:t>1996</a:t>
            </a:r>
            <a:r>
              <a:rPr lang="ja-JP" altLang="en-US" sz="2100" b="1" dirty="0">
                <a:latin typeface="ＭＳ 明朝" panose="02020609040205080304" pitchFamily="17" charset="-128"/>
                <a:ea typeface="ＭＳ 明朝" panose="02020609040205080304" pitchFamily="17" charset="-128"/>
              </a:rPr>
              <a:t>年；オンライン証券取引に参入</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1999</a:t>
            </a:r>
            <a:r>
              <a:rPr lang="ja-JP" altLang="en-US" sz="2100" b="1" dirty="0">
                <a:latin typeface="ＭＳ 明朝" panose="02020609040205080304" pitchFamily="17" charset="-128"/>
                <a:ea typeface="ＭＳ 明朝" panose="02020609040205080304" pitchFamily="17" charset="-128"/>
              </a:rPr>
              <a:t>年；シュワブ東京海上証券を設立、</a:t>
            </a:r>
            <a:r>
              <a:rPr lang="en-US" altLang="ja-JP" sz="2100" b="1" dirty="0">
                <a:latin typeface="ＭＳ 明朝" panose="02020609040205080304" pitchFamily="17" charset="-128"/>
                <a:ea typeface="ＭＳ 明朝" panose="02020609040205080304" pitchFamily="17" charset="-128"/>
              </a:rPr>
              <a:t>2002</a:t>
            </a:r>
            <a:r>
              <a:rPr lang="ja-JP" altLang="en-US" sz="2100" b="1" dirty="0">
                <a:latin typeface="ＭＳ 明朝" panose="02020609040205080304" pitchFamily="17" charset="-128"/>
                <a:ea typeface="ＭＳ 明朝" panose="02020609040205080304" pitchFamily="17" charset="-128"/>
              </a:rPr>
              <a:t>年に廃業・撤退</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2000</a:t>
            </a:r>
            <a:r>
              <a:rPr lang="ja-JP" altLang="en-US" sz="2100" b="1" dirty="0">
                <a:latin typeface="ＭＳ 明朝" panose="02020609040205080304" pitchFamily="17" charset="-128"/>
                <a:ea typeface="ＭＳ 明朝" panose="02020609040205080304" pitchFamily="17" charset="-128"/>
              </a:rPr>
              <a:t>年；老舗プライベート銀行の</a:t>
            </a:r>
            <a:r>
              <a:rPr lang="en-US" altLang="ja-JP" sz="2100" b="1" dirty="0">
                <a:latin typeface="ＭＳ 明朝" panose="02020609040205080304" pitchFamily="17" charset="-128"/>
                <a:ea typeface="ＭＳ 明朝" panose="02020609040205080304" pitchFamily="17" charset="-128"/>
              </a:rPr>
              <a:t>US</a:t>
            </a:r>
            <a:r>
              <a:rPr lang="ja-JP" altLang="en-US" sz="2100" b="1" dirty="0">
                <a:latin typeface="ＭＳ 明朝" panose="02020609040205080304" pitchFamily="17" charset="-128"/>
                <a:ea typeface="ＭＳ 明朝" panose="02020609040205080304" pitchFamily="17" charset="-128"/>
              </a:rPr>
              <a:t>トラストを買収、</a:t>
            </a:r>
            <a:r>
              <a:rPr lang="en-US" altLang="ja-JP" sz="2100" b="1" dirty="0">
                <a:latin typeface="ＭＳ 明朝" panose="02020609040205080304" pitchFamily="17" charset="-128"/>
                <a:ea typeface="ＭＳ 明朝" panose="02020609040205080304" pitchFamily="17" charset="-128"/>
              </a:rPr>
              <a:t>2006</a:t>
            </a:r>
            <a:r>
              <a:rPr lang="ja-JP" altLang="en-US" sz="2100" b="1" dirty="0">
                <a:latin typeface="ＭＳ 明朝" panose="02020609040205080304" pitchFamily="17" charset="-128"/>
                <a:ea typeface="ＭＳ 明朝" panose="02020609040205080304" pitchFamily="17" charset="-128"/>
              </a:rPr>
              <a:t>年に</a:t>
            </a:r>
            <a:r>
              <a:rPr lang="en-US" altLang="ja-JP" sz="2100" b="1" dirty="0">
                <a:latin typeface="ＭＳ 明朝" panose="02020609040205080304" pitchFamily="17" charset="-128"/>
                <a:ea typeface="ＭＳ 明朝" panose="02020609040205080304" pitchFamily="17" charset="-128"/>
              </a:rPr>
              <a:t>BOA</a:t>
            </a:r>
            <a:r>
              <a:rPr lang="ja-JP" altLang="en-US" sz="2100" b="1" dirty="0">
                <a:latin typeface="ＭＳ 明朝" panose="02020609040205080304" pitchFamily="17" charset="-128"/>
                <a:ea typeface="ＭＳ 明朝" panose="02020609040205080304" pitchFamily="17" charset="-128"/>
              </a:rPr>
              <a:t>へ売却</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2003</a:t>
            </a:r>
            <a:r>
              <a:rPr lang="ja-JP" altLang="en-US" sz="2100" b="1" dirty="0">
                <a:latin typeface="ＭＳ 明朝" panose="02020609040205080304" pitchFamily="17" charset="-128"/>
                <a:ea typeface="ＭＳ 明朝" panose="02020609040205080304" pitchFamily="17" charset="-128"/>
              </a:rPr>
              <a:t>年；ステート・ストリート銀行より富裕層向け部門を買収、銀行を兼営</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2005</a:t>
            </a:r>
            <a:r>
              <a:rPr lang="ja-JP" altLang="en-US" sz="2100" b="1" dirty="0">
                <a:latin typeface="ＭＳ 明朝" panose="02020609040205080304" pitchFamily="17" charset="-128"/>
                <a:ea typeface="ＭＳ 明朝" panose="02020609040205080304" pitchFamily="17" charset="-128"/>
              </a:rPr>
              <a:t>年；口座維持手数料を撤廃</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2008</a:t>
            </a:r>
            <a:r>
              <a:rPr lang="ja-JP" altLang="en-US" sz="2100" b="1" dirty="0">
                <a:latin typeface="ＭＳ 明朝" panose="02020609040205080304" pitchFamily="17" charset="-128"/>
                <a:ea typeface="ＭＳ 明朝" panose="02020609040205080304" pitchFamily="17" charset="-128"/>
              </a:rPr>
              <a:t>年；チャールズ・シュワブ氏は会長に、ウォルト・ベッティンガー氏が</a:t>
            </a:r>
            <a:r>
              <a:rPr lang="en-US" altLang="ja-JP" sz="2100" b="1" dirty="0">
                <a:latin typeface="ＭＳ 明朝" panose="02020609040205080304" pitchFamily="17" charset="-128"/>
                <a:ea typeface="ＭＳ 明朝" panose="02020609040205080304" pitchFamily="17" charset="-128"/>
              </a:rPr>
              <a:t>CEO</a:t>
            </a:r>
            <a:r>
              <a:rPr lang="ja-JP" altLang="en-US" sz="2100" b="1" dirty="0">
                <a:latin typeface="ＭＳ 明朝" panose="02020609040205080304" pitchFamily="17" charset="-128"/>
                <a:ea typeface="ＭＳ 明朝" panose="02020609040205080304" pitchFamily="17" charset="-128"/>
              </a:rPr>
              <a:t>就任</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2015</a:t>
            </a:r>
            <a:r>
              <a:rPr lang="ja-JP" altLang="en-US" sz="2100" b="1" dirty="0">
                <a:latin typeface="ＭＳ 明朝" panose="02020609040205080304" pitchFamily="17" charset="-128"/>
                <a:ea typeface="ＭＳ 明朝" panose="02020609040205080304" pitchFamily="17" charset="-128"/>
              </a:rPr>
              <a:t>年；ロボット・アドバイザー・サービスの提供を開始</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2016</a:t>
            </a:r>
            <a:r>
              <a:rPr lang="ja-JP" altLang="en-US" sz="2100" b="1" dirty="0">
                <a:latin typeface="ＭＳ 明朝" panose="02020609040205080304" pitchFamily="17" charset="-128"/>
                <a:ea typeface="ＭＳ 明朝" panose="02020609040205080304" pitchFamily="17" charset="-128"/>
              </a:rPr>
              <a:t>年；チャールズ・シュワブ氏、米国金融博物館から「イノベーション功労賞」を授与される</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2019</a:t>
            </a:r>
            <a:r>
              <a:rPr lang="ja-JP" altLang="en-US" sz="2100" b="1" dirty="0">
                <a:latin typeface="ＭＳ 明朝" panose="02020609040205080304" pitchFamily="17" charset="-128"/>
                <a:ea typeface="ＭＳ 明朝" panose="02020609040205080304" pitchFamily="17" charset="-128"/>
              </a:rPr>
              <a:t>年</a:t>
            </a:r>
            <a:r>
              <a:rPr lang="en-US" altLang="ja-JP" sz="2100" b="1" dirty="0">
                <a:latin typeface="ＭＳ 明朝" panose="02020609040205080304" pitchFamily="17" charset="-128"/>
                <a:ea typeface="ＭＳ 明朝" panose="02020609040205080304" pitchFamily="17" charset="-128"/>
              </a:rPr>
              <a:t>10</a:t>
            </a:r>
            <a:r>
              <a:rPr lang="ja-JP" altLang="en-US" sz="2100" b="1" dirty="0">
                <a:latin typeface="ＭＳ 明朝" panose="02020609040205080304" pitchFamily="17" charset="-128"/>
                <a:ea typeface="ＭＳ 明朝" panose="02020609040205080304" pitchFamily="17" charset="-128"/>
              </a:rPr>
              <a:t>月</a:t>
            </a:r>
            <a:r>
              <a:rPr lang="en-US" altLang="ja-JP" sz="2100" b="1" dirty="0">
                <a:latin typeface="ＭＳ 明朝" panose="02020609040205080304" pitchFamily="17" charset="-128"/>
                <a:ea typeface="ＭＳ 明朝" panose="02020609040205080304" pitchFamily="17" charset="-128"/>
              </a:rPr>
              <a:t>1</a:t>
            </a:r>
            <a:r>
              <a:rPr lang="ja-JP" altLang="en-US" sz="2100" b="1" dirty="0">
                <a:latin typeface="ＭＳ 明朝" panose="02020609040205080304" pitchFamily="17" charset="-128"/>
                <a:ea typeface="ＭＳ 明朝" panose="02020609040205080304" pitchFamily="17" charset="-128"/>
              </a:rPr>
              <a:t>日；株式やオプションに取引に係る委託手数料全廃を発表</a:t>
            </a:r>
            <a:endParaRPr lang="en-US" altLang="ja-JP" sz="2100" b="1" dirty="0">
              <a:latin typeface="ＭＳ 明朝" panose="02020609040205080304" pitchFamily="17" charset="-128"/>
              <a:ea typeface="ＭＳ 明朝" panose="02020609040205080304" pitchFamily="17" charset="-128"/>
            </a:endParaRPr>
          </a:p>
          <a:p>
            <a:r>
              <a:rPr lang="en-US" altLang="ja-JP" sz="2100" b="1" dirty="0">
                <a:latin typeface="ＭＳ 明朝" panose="02020609040205080304" pitchFamily="17" charset="-128"/>
                <a:ea typeface="ＭＳ 明朝" panose="02020609040205080304" pitchFamily="17" charset="-128"/>
              </a:rPr>
              <a:t>2019</a:t>
            </a:r>
            <a:r>
              <a:rPr lang="ja-JP" altLang="en-US" sz="2100" b="1" dirty="0">
                <a:latin typeface="ＭＳ 明朝" panose="02020609040205080304" pitchFamily="17" charset="-128"/>
                <a:ea typeface="ＭＳ 明朝" panose="02020609040205080304" pitchFamily="17" charset="-128"/>
              </a:rPr>
              <a:t>年</a:t>
            </a:r>
            <a:r>
              <a:rPr lang="en-US" altLang="ja-JP" sz="2100" b="1" dirty="0">
                <a:latin typeface="ＭＳ 明朝" panose="02020609040205080304" pitchFamily="17" charset="-128"/>
                <a:ea typeface="ＭＳ 明朝" panose="02020609040205080304" pitchFamily="17" charset="-128"/>
              </a:rPr>
              <a:t>11</a:t>
            </a:r>
            <a:r>
              <a:rPr lang="ja-JP" altLang="en-US" sz="2100" b="1" dirty="0">
                <a:latin typeface="ＭＳ 明朝" panose="02020609040205080304" pitchFamily="17" charset="-128"/>
                <a:ea typeface="ＭＳ 明朝" panose="02020609040205080304" pitchFamily="17" charset="-128"/>
              </a:rPr>
              <a:t>月</a:t>
            </a:r>
            <a:r>
              <a:rPr lang="en-US" altLang="ja-JP" sz="2100" b="1" dirty="0">
                <a:latin typeface="ＭＳ 明朝" panose="02020609040205080304" pitchFamily="17" charset="-128"/>
                <a:ea typeface="ＭＳ 明朝" panose="02020609040205080304" pitchFamily="17" charset="-128"/>
              </a:rPr>
              <a:t>25</a:t>
            </a:r>
            <a:r>
              <a:rPr lang="ja-JP" altLang="en-US" sz="2100" b="1" dirty="0">
                <a:latin typeface="ＭＳ 明朝" panose="02020609040205080304" pitchFamily="17" charset="-128"/>
                <a:ea typeface="ＭＳ 明朝" panose="02020609040205080304" pitchFamily="17" charset="-128"/>
              </a:rPr>
              <a:t>日；競合する</a:t>
            </a:r>
            <a:r>
              <a:rPr lang="en-US" altLang="ja-JP" sz="2100" b="1" dirty="0">
                <a:latin typeface="ＭＳ 明朝" panose="02020609040205080304" pitchFamily="17" charset="-128"/>
                <a:ea typeface="ＭＳ 明朝" panose="02020609040205080304" pitchFamily="17" charset="-128"/>
              </a:rPr>
              <a:t>TD</a:t>
            </a:r>
            <a:r>
              <a:rPr lang="ja-JP" altLang="en-US" sz="2100" b="1" dirty="0">
                <a:latin typeface="ＭＳ 明朝" panose="02020609040205080304" pitchFamily="17" charset="-128"/>
                <a:ea typeface="ＭＳ 明朝" panose="02020609040205080304" pitchFamily="17" charset="-128"/>
              </a:rPr>
              <a:t>アメリトレードを</a:t>
            </a:r>
            <a:r>
              <a:rPr lang="en-US" altLang="ja-JP" sz="2100" b="1" dirty="0">
                <a:latin typeface="ＭＳ 明朝" panose="02020609040205080304" pitchFamily="17" charset="-128"/>
                <a:ea typeface="ＭＳ 明朝" panose="02020609040205080304" pitchFamily="17" charset="-128"/>
              </a:rPr>
              <a:t>260</a:t>
            </a:r>
            <a:r>
              <a:rPr lang="ja-JP" altLang="en-US" sz="2100" b="1" dirty="0">
                <a:latin typeface="ＭＳ 明朝" panose="02020609040205080304" pitchFamily="17" charset="-128"/>
                <a:ea typeface="ＭＳ 明朝" panose="02020609040205080304" pitchFamily="17" charset="-128"/>
              </a:rPr>
              <a:t>億ドルで買収に合意、預かり資産世界一に</a:t>
            </a:r>
            <a:endParaRPr lang="en-US" altLang="ja-JP" sz="2100" b="1" dirty="0">
              <a:latin typeface="ＭＳ 明朝" panose="02020609040205080304" pitchFamily="17" charset="-128"/>
              <a:ea typeface="ＭＳ 明朝" panose="02020609040205080304" pitchFamily="17" charset="-128"/>
            </a:endParaRPr>
          </a:p>
          <a:p>
            <a:pPr marL="0" indent="0">
              <a:buNone/>
            </a:pPr>
            <a:r>
              <a:rPr lang="ja-JP" altLang="en-US" sz="2100" b="1" dirty="0">
                <a:latin typeface="ＭＳ 明朝" panose="02020609040205080304" pitchFamily="17" charset="-128"/>
                <a:ea typeface="ＭＳ 明朝" panose="02020609040205080304" pitchFamily="17" charset="-128"/>
              </a:rPr>
              <a:t>　～預かり資産日米比較；図</a:t>
            </a:r>
            <a:r>
              <a:rPr lang="en-US" altLang="ja-JP" sz="2100" b="1" dirty="0">
                <a:latin typeface="ＭＳ 明朝" panose="02020609040205080304" pitchFamily="17" charset="-128"/>
                <a:ea typeface="ＭＳ 明朝" panose="02020609040205080304" pitchFamily="17" charset="-128"/>
              </a:rPr>
              <a:t>5</a:t>
            </a:r>
          </a:p>
          <a:p>
            <a:endParaRPr lang="ja-JP" altLang="en-US" sz="18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4A627DEA-FCF6-465A-B543-BB74597E287A}"/>
              </a:ext>
            </a:extLst>
          </p:cNvPr>
          <p:cNvSpPr>
            <a:spLocks noGrp="1"/>
          </p:cNvSpPr>
          <p:nvPr>
            <p:ph type="sldNum" sz="quarter" idx="12"/>
          </p:nvPr>
        </p:nvSpPr>
        <p:spPr/>
        <p:txBody>
          <a:bodyPr/>
          <a:lstStyle/>
          <a:p>
            <a:fld id="{FD6E598A-588F-4090-9F2C-77FCB576827E}" type="slidenum">
              <a:rPr kumimoji="1" lang="ja-JP" altLang="en-US" smtClean="0"/>
              <a:t>5</a:t>
            </a:fld>
            <a:endParaRPr kumimoji="1" lang="ja-JP" altLang="en-US"/>
          </a:p>
        </p:txBody>
      </p:sp>
    </p:spTree>
    <p:extLst>
      <p:ext uri="{BB962C8B-B14F-4D97-AF65-F5344CB8AC3E}">
        <p14:creationId xmlns:p14="http://schemas.microsoft.com/office/powerpoint/2010/main" val="136357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5CDA6-BAFC-4379-9477-D68ACE7F73F0}"/>
              </a:ext>
            </a:extLst>
          </p:cNvPr>
          <p:cNvSpPr>
            <a:spLocks noGrp="1"/>
          </p:cNvSpPr>
          <p:nvPr>
            <p:ph type="title"/>
          </p:nvPr>
        </p:nvSpPr>
        <p:spPr>
          <a:xfrm>
            <a:off x="838200" y="291383"/>
            <a:ext cx="10515600" cy="1325563"/>
          </a:xfrm>
        </p:spPr>
        <p:txBody>
          <a:bodyPr>
            <a:normAutofit/>
          </a:bodyPr>
          <a:lstStyle/>
          <a:p>
            <a:pPr algn="ctr"/>
            <a:r>
              <a:rPr kumimoji="1" lang="ja-JP" altLang="en-US" sz="2800" b="1" dirty="0">
                <a:latin typeface="ＭＳ 明朝" panose="02020609040205080304" pitchFamily="17" charset="-128"/>
                <a:ea typeface="ＭＳ 明朝" panose="02020609040205080304" pitchFamily="17" charset="-128"/>
              </a:rPr>
              <a:t>図</a:t>
            </a:r>
            <a:r>
              <a:rPr lang="en-US" altLang="ja-JP" sz="2800" b="1" dirty="0">
                <a:latin typeface="ＭＳ 明朝" panose="02020609040205080304" pitchFamily="17" charset="-128"/>
                <a:ea typeface="ＭＳ 明朝" panose="02020609040205080304" pitchFamily="17" charset="-128"/>
              </a:rPr>
              <a:t>4</a:t>
            </a:r>
            <a:r>
              <a:rPr lang="ja-JP" altLang="en-US" sz="2800" b="1" dirty="0">
                <a:latin typeface="ＭＳ 明朝" panose="02020609040205080304" pitchFamily="17" charset="-128"/>
                <a:ea typeface="ＭＳ 明朝" panose="02020609040205080304" pitchFamily="17" charset="-128"/>
              </a:rPr>
              <a:t>の</a:t>
            </a:r>
            <a:r>
              <a:rPr lang="en-US" altLang="ja-JP" sz="2800" b="1" dirty="0">
                <a:latin typeface="ＭＳ 明朝" panose="02020609040205080304" pitchFamily="17" charset="-128"/>
                <a:ea typeface="ＭＳ 明朝" panose="02020609040205080304" pitchFamily="17" charset="-128"/>
              </a:rPr>
              <a:t>1</a:t>
            </a:r>
            <a:r>
              <a:rPr kumimoji="1" lang="ja-JP" altLang="en-US" sz="2800" b="1" dirty="0">
                <a:latin typeface="ＭＳ 明朝" panose="02020609040205080304" pitchFamily="17" charset="-128"/>
                <a:ea typeface="ＭＳ 明朝" panose="02020609040205080304" pitchFamily="17" charset="-128"/>
              </a:rPr>
              <a:t>、チャールズ・シュワブの株価推移</a:t>
            </a:r>
          </a:p>
        </p:txBody>
      </p:sp>
      <p:pic>
        <p:nvPicPr>
          <p:cNvPr id="5" name="コンテンツ プレースホルダー 4">
            <a:extLst>
              <a:ext uri="{FF2B5EF4-FFF2-40B4-BE49-F238E27FC236}">
                <a16:creationId xmlns:a16="http://schemas.microsoft.com/office/drawing/2014/main" id="{1875A1A3-4FDA-47B8-9765-81C1DBE7D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7729" y="2094266"/>
            <a:ext cx="7552155" cy="3731347"/>
          </a:xfrm>
        </p:spPr>
      </p:pic>
      <p:sp>
        <p:nvSpPr>
          <p:cNvPr id="8" name="テキスト ボックス 7">
            <a:extLst>
              <a:ext uri="{FF2B5EF4-FFF2-40B4-BE49-F238E27FC236}">
                <a16:creationId xmlns:a16="http://schemas.microsoft.com/office/drawing/2014/main" id="{A5E7375D-BEE8-4FAD-AF4B-88D4D93C25A9}"/>
              </a:ext>
            </a:extLst>
          </p:cNvPr>
          <p:cNvSpPr txBox="1"/>
          <p:nvPr/>
        </p:nvSpPr>
        <p:spPr>
          <a:xfrm>
            <a:off x="4380268" y="1637074"/>
            <a:ext cx="2698955" cy="369332"/>
          </a:xfrm>
          <a:prstGeom prst="rect">
            <a:avLst/>
          </a:prstGeom>
          <a:noFill/>
        </p:spPr>
        <p:txBody>
          <a:bodyPr wrap="square" rtlCol="0">
            <a:spAutoFit/>
          </a:bodyPr>
          <a:lstStyle/>
          <a:p>
            <a:r>
              <a:rPr kumimoji="1" lang="en-US" altLang="ja-JP" dirty="0"/>
              <a:t>1987</a:t>
            </a:r>
            <a:r>
              <a:rPr kumimoji="1" lang="ja-JP" altLang="en-US" dirty="0"/>
              <a:t>年</a:t>
            </a:r>
            <a:r>
              <a:rPr kumimoji="1" lang="en-US" altLang="ja-JP" dirty="0"/>
              <a:t>9</a:t>
            </a:r>
            <a:r>
              <a:rPr kumimoji="1" lang="ja-JP" altLang="en-US" dirty="0"/>
              <a:t>月～</a:t>
            </a:r>
            <a:r>
              <a:rPr kumimoji="1" lang="en-US" altLang="ja-JP" dirty="0"/>
              <a:t>2021</a:t>
            </a:r>
            <a:r>
              <a:rPr kumimoji="1" lang="ja-JP" altLang="en-US" dirty="0"/>
              <a:t>年</a:t>
            </a:r>
            <a:r>
              <a:rPr kumimoji="1" lang="en-US" altLang="ja-JP" dirty="0"/>
              <a:t>4</a:t>
            </a:r>
            <a:r>
              <a:rPr kumimoji="1" lang="ja-JP" altLang="en-US" dirty="0"/>
              <a:t>月</a:t>
            </a:r>
          </a:p>
        </p:txBody>
      </p:sp>
      <p:sp>
        <p:nvSpPr>
          <p:cNvPr id="4" name="スライド番号プレースホルダー 3">
            <a:extLst>
              <a:ext uri="{FF2B5EF4-FFF2-40B4-BE49-F238E27FC236}">
                <a16:creationId xmlns:a16="http://schemas.microsoft.com/office/drawing/2014/main" id="{5C6B481A-5FCC-4980-94B8-9ED35F921D51}"/>
              </a:ext>
            </a:extLst>
          </p:cNvPr>
          <p:cNvSpPr>
            <a:spLocks noGrp="1"/>
          </p:cNvSpPr>
          <p:nvPr>
            <p:ph type="sldNum" sz="quarter" idx="12"/>
          </p:nvPr>
        </p:nvSpPr>
        <p:spPr/>
        <p:txBody>
          <a:bodyPr/>
          <a:lstStyle/>
          <a:p>
            <a:fld id="{FD6E598A-588F-4090-9F2C-77FCB576827E}" type="slidenum">
              <a:rPr kumimoji="1" lang="ja-JP" altLang="en-US" smtClean="0"/>
              <a:t>6</a:t>
            </a:fld>
            <a:endParaRPr kumimoji="1" lang="ja-JP" altLang="en-US"/>
          </a:p>
        </p:txBody>
      </p:sp>
    </p:spTree>
    <p:extLst>
      <p:ext uri="{BB962C8B-B14F-4D97-AF65-F5344CB8AC3E}">
        <p14:creationId xmlns:p14="http://schemas.microsoft.com/office/powerpoint/2010/main" val="303444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E74B1-5FA0-4A36-8F05-F4FD8B90C867}"/>
              </a:ext>
            </a:extLst>
          </p:cNvPr>
          <p:cNvSpPr>
            <a:spLocks noGrp="1"/>
          </p:cNvSpPr>
          <p:nvPr>
            <p:ph type="title"/>
          </p:nvPr>
        </p:nvSpPr>
        <p:spPr/>
        <p:txBody>
          <a:bodyPr>
            <a:normAutofit/>
          </a:bodyPr>
          <a:lstStyle/>
          <a:p>
            <a:pPr algn="ctr"/>
            <a:r>
              <a:rPr kumimoji="1" lang="ja-JP" altLang="en-US" sz="2800" dirty="0"/>
              <a:t>　</a:t>
            </a:r>
            <a:r>
              <a:rPr kumimoji="1" lang="ja-JP" altLang="en-US" sz="2800" b="1" dirty="0"/>
              <a:t>図</a:t>
            </a:r>
            <a:r>
              <a:rPr kumimoji="1" lang="en-US" altLang="ja-JP" sz="2800" b="1" dirty="0"/>
              <a:t>4</a:t>
            </a:r>
            <a:r>
              <a:rPr kumimoji="1" lang="ja-JP" altLang="en-US" sz="2800" b="1" dirty="0"/>
              <a:t>の</a:t>
            </a:r>
            <a:r>
              <a:rPr kumimoji="1" lang="en-US" altLang="ja-JP" sz="2800" b="1" dirty="0"/>
              <a:t>2</a:t>
            </a:r>
            <a:r>
              <a:rPr kumimoji="1" lang="ja-JP" altLang="en-US" sz="2800" b="1" dirty="0"/>
              <a:t>　米国証券会社の時価総額増加額上位</a:t>
            </a:r>
            <a:r>
              <a:rPr kumimoji="1" lang="en-US" altLang="ja-JP" sz="2800" b="1" dirty="0"/>
              <a:t>10</a:t>
            </a:r>
            <a:r>
              <a:rPr kumimoji="1" lang="ja-JP" altLang="en-US" sz="2800" b="1" dirty="0"/>
              <a:t>社（過去</a:t>
            </a:r>
            <a:r>
              <a:rPr kumimoji="1" lang="en-US" altLang="ja-JP" sz="2800" b="1" dirty="0"/>
              <a:t>5</a:t>
            </a:r>
            <a:r>
              <a:rPr kumimoji="1" lang="ja-JP" altLang="en-US" sz="2800" b="1" dirty="0"/>
              <a:t>年</a:t>
            </a:r>
            <a:r>
              <a:rPr kumimoji="1" lang="ja-JP" altLang="en-US" sz="2800" dirty="0"/>
              <a:t>）</a:t>
            </a:r>
          </a:p>
        </p:txBody>
      </p:sp>
      <p:sp>
        <p:nvSpPr>
          <p:cNvPr id="4" name="スライド番号プレースホルダー 3">
            <a:extLst>
              <a:ext uri="{FF2B5EF4-FFF2-40B4-BE49-F238E27FC236}">
                <a16:creationId xmlns:a16="http://schemas.microsoft.com/office/drawing/2014/main" id="{612D489A-E520-4966-832A-2C62F58FC242}"/>
              </a:ext>
            </a:extLst>
          </p:cNvPr>
          <p:cNvSpPr>
            <a:spLocks noGrp="1"/>
          </p:cNvSpPr>
          <p:nvPr>
            <p:ph type="sldNum" sz="quarter" idx="12"/>
          </p:nvPr>
        </p:nvSpPr>
        <p:spPr/>
        <p:txBody>
          <a:bodyPr/>
          <a:lstStyle/>
          <a:p>
            <a:fld id="{FD6E598A-588F-4090-9F2C-77FCB576827E}" type="slidenum">
              <a:rPr kumimoji="1" lang="ja-JP" altLang="en-US" smtClean="0"/>
              <a:t>7</a:t>
            </a:fld>
            <a:endParaRPr kumimoji="1" lang="ja-JP" altLang="en-US"/>
          </a:p>
        </p:txBody>
      </p:sp>
      <p:pic>
        <p:nvPicPr>
          <p:cNvPr id="14" name="コンテンツ プレースホルダー 13">
            <a:extLst>
              <a:ext uri="{FF2B5EF4-FFF2-40B4-BE49-F238E27FC236}">
                <a16:creationId xmlns:a16="http://schemas.microsoft.com/office/drawing/2014/main" id="{D0EC3B3D-26AB-40E9-BAD3-AEDD90C3FD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114" y="2613141"/>
            <a:ext cx="9013371" cy="3879734"/>
          </a:xfrm>
        </p:spPr>
      </p:pic>
      <p:sp>
        <p:nvSpPr>
          <p:cNvPr id="15" name="テキスト ボックス 14">
            <a:extLst>
              <a:ext uri="{FF2B5EF4-FFF2-40B4-BE49-F238E27FC236}">
                <a16:creationId xmlns:a16="http://schemas.microsoft.com/office/drawing/2014/main" id="{E0B26CAC-95D5-460B-A4E6-0FA9D18F5E18}"/>
              </a:ext>
            </a:extLst>
          </p:cNvPr>
          <p:cNvSpPr txBox="1"/>
          <p:nvPr/>
        </p:nvSpPr>
        <p:spPr>
          <a:xfrm flipH="1">
            <a:off x="1030514" y="1494977"/>
            <a:ext cx="10323286" cy="923330"/>
          </a:xfrm>
          <a:prstGeom prst="rect">
            <a:avLst/>
          </a:prstGeom>
          <a:noFill/>
        </p:spPr>
        <p:txBody>
          <a:bodyPr wrap="square" rtlCol="0">
            <a:spAutoFit/>
          </a:bodyPr>
          <a:lstStyle/>
          <a:p>
            <a:r>
              <a:rPr kumimoji="1" lang="ja-JP" altLang="en-US" dirty="0"/>
              <a:t>米国の全上場証券会社中で、チャールズ・シュワブの時価総額増加額はモルガン・スタンレーに次いで</a:t>
            </a:r>
            <a:r>
              <a:rPr kumimoji="1" lang="en-US" altLang="ja-JP" dirty="0"/>
              <a:t>2</a:t>
            </a:r>
            <a:r>
              <a:rPr kumimoji="1" lang="ja-JP" altLang="en-US" dirty="0"/>
              <a:t>位、最近時の時価総額はゴールドマン・サックスを上回った。</a:t>
            </a:r>
            <a:br>
              <a:rPr kumimoji="1" lang="en-US" altLang="ja-JP" dirty="0"/>
            </a:br>
            <a:r>
              <a:rPr kumimoji="1" lang="en-US" altLang="ja-JP" dirty="0"/>
              <a:t>21</a:t>
            </a:r>
            <a:r>
              <a:rPr kumimoji="1" lang="ja-JP" altLang="en-US" dirty="0"/>
              <a:t>年</a:t>
            </a:r>
            <a:r>
              <a:rPr kumimoji="1" lang="en-US" altLang="ja-JP" dirty="0"/>
              <a:t>3</a:t>
            </a:r>
            <a:r>
              <a:rPr kumimoji="1" lang="ja-JP" altLang="en-US" dirty="0"/>
              <a:t>月末の日本の証券会社の時価総額は、野村；</a:t>
            </a:r>
            <a:r>
              <a:rPr kumimoji="1" lang="en-US" altLang="ja-JP" dirty="0"/>
              <a:t>18,980</a:t>
            </a:r>
            <a:r>
              <a:rPr kumimoji="1" lang="ja-JP" altLang="en-US" dirty="0"/>
              <a:t>億円、大和；</a:t>
            </a:r>
            <a:r>
              <a:rPr kumimoji="1" lang="en-US" altLang="ja-JP" dirty="0"/>
              <a:t>9,892</a:t>
            </a:r>
            <a:r>
              <a:rPr kumimoji="1" lang="ja-JP" altLang="en-US" dirty="0"/>
              <a:t>億円、</a:t>
            </a:r>
            <a:r>
              <a:rPr kumimoji="1" lang="en-US" altLang="ja-JP" dirty="0"/>
              <a:t>SBI</a:t>
            </a:r>
            <a:r>
              <a:rPr kumimoji="1" lang="ja-JP" altLang="en-US" dirty="0"/>
              <a:t>；</a:t>
            </a:r>
            <a:r>
              <a:rPr kumimoji="1" lang="en-US" altLang="ja-JP" dirty="0"/>
              <a:t>7,559</a:t>
            </a:r>
            <a:r>
              <a:rPr kumimoji="1" lang="ja-JP" altLang="en-US" dirty="0"/>
              <a:t>億円</a:t>
            </a:r>
          </a:p>
        </p:txBody>
      </p:sp>
    </p:spTree>
    <p:extLst>
      <p:ext uri="{BB962C8B-B14F-4D97-AF65-F5344CB8AC3E}">
        <p14:creationId xmlns:p14="http://schemas.microsoft.com/office/powerpoint/2010/main" val="57907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6B753-C939-48FA-9BC4-A41DE67D1C1E}"/>
              </a:ext>
            </a:extLst>
          </p:cNvPr>
          <p:cNvSpPr>
            <a:spLocks noGrp="1"/>
          </p:cNvSpPr>
          <p:nvPr>
            <p:ph type="title"/>
          </p:nvPr>
        </p:nvSpPr>
        <p:spPr/>
        <p:txBody>
          <a:bodyPr>
            <a:normAutofit/>
          </a:bodyPr>
          <a:lstStyle/>
          <a:p>
            <a:pPr algn="ctr"/>
            <a:r>
              <a:rPr kumimoji="1" lang="ja-JP" altLang="en-US" sz="2800" b="1" dirty="0"/>
              <a:t>図</a:t>
            </a:r>
            <a:r>
              <a:rPr lang="en-US" altLang="ja-JP" sz="2800" b="1" dirty="0"/>
              <a:t>5</a:t>
            </a:r>
            <a:r>
              <a:rPr kumimoji="1" lang="ja-JP" altLang="en-US" sz="2800" b="1" dirty="0"/>
              <a:t>、主要金融機関の顧客預かり資産残高比較</a:t>
            </a:r>
          </a:p>
        </p:txBody>
      </p:sp>
      <p:pic>
        <p:nvPicPr>
          <p:cNvPr id="7" name="コンテンツ プレースホルダー 6">
            <a:extLst>
              <a:ext uri="{FF2B5EF4-FFF2-40B4-BE49-F238E27FC236}">
                <a16:creationId xmlns:a16="http://schemas.microsoft.com/office/drawing/2014/main" id="{235BE08E-978E-4B70-9733-E02E50305D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314" y="1843313"/>
            <a:ext cx="9622972" cy="4296230"/>
          </a:xfrm>
        </p:spPr>
      </p:pic>
      <p:sp>
        <p:nvSpPr>
          <p:cNvPr id="4" name="スライド番号プレースホルダー 3">
            <a:extLst>
              <a:ext uri="{FF2B5EF4-FFF2-40B4-BE49-F238E27FC236}">
                <a16:creationId xmlns:a16="http://schemas.microsoft.com/office/drawing/2014/main" id="{1219C480-1F59-436A-A0EE-D9548A1EFD6E}"/>
              </a:ext>
            </a:extLst>
          </p:cNvPr>
          <p:cNvSpPr>
            <a:spLocks noGrp="1"/>
          </p:cNvSpPr>
          <p:nvPr>
            <p:ph type="sldNum" sz="quarter" idx="12"/>
          </p:nvPr>
        </p:nvSpPr>
        <p:spPr/>
        <p:txBody>
          <a:bodyPr/>
          <a:lstStyle/>
          <a:p>
            <a:fld id="{FD6E598A-588F-4090-9F2C-77FCB576827E}" type="slidenum">
              <a:rPr kumimoji="1" lang="ja-JP" altLang="en-US" smtClean="0"/>
              <a:t>8</a:t>
            </a:fld>
            <a:endParaRPr kumimoji="1" lang="ja-JP" altLang="en-US"/>
          </a:p>
        </p:txBody>
      </p:sp>
    </p:spTree>
    <p:extLst>
      <p:ext uri="{BB962C8B-B14F-4D97-AF65-F5344CB8AC3E}">
        <p14:creationId xmlns:p14="http://schemas.microsoft.com/office/powerpoint/2010/main" val="122686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6C3FA9-0B05-487A-AE2E-0C222E2BCE79}"/>
              </a:ext>
            </a:extLst>
          </p:cNvPr>
          <p:cNvSpPr>
            <a:spLocks noGrp="1"/>
          </p:cNvSpPr>
          <p:nvPr>
            <p:ph type="title"/>
          </p:nvPr>
        </p:nvSpPr>
        <p:spPr>
          <a:xfrm>
            <a:off x="838200" y="365125"/>
            <a:ext cx="10515600" cy="1144361"/>
          </a:xfrm>
        </p:spPr>
        <p:txBody>
          <a:bodyPr>
            <a:normAutofit/>
          </a:bodyPr>
          <a:lstStyle/>
          <a:p>
            <a:pPr algn="ctr"/>
            <a:r>
              <a:rPr kumimoji="1" lang="ja-JP" altLang="en-US" sz="2800" b="1" dirty="0">
                <a:latin typeface="ＭＳ 明朝" panose="02020609040205080304" pitchFamily="17" charset="-128"/>
                <a:ea typeface="ＭＳ 明朝" panose="02020609040205080304" pitchFamily="17" charset="-128"/>
              </a:rPr>
              <a:t>チャールズ・シュワブはデータ資本主義の先駆け</a:t>
            </a:r>
          </a:p>
        </p:txBody>
      </p:sp>
      <p:sp>
        <p:nvSpPr>
          <p:cNvPr id="3" name="コンテンツ プレースホルダー 2">
            <a:extLst>
              <a:ext uri="{FF2B5EF4-FFF2-40B4-BE49-F238E27FC236}">
                <a16:creationId xmlns:a16="http://schemas.microsoft.com/office/drawing/2014/main" id="{E3F98061-0F2B-43FC-ABA8-20553540EA9F}"/>
              </a:ext>
            </a:extLst>
          </p:cNvPr>
          <p:cNvSpPr>
            <a:spLocks noGrp="1"/>
          </p:cNvSpPr>
          <p:nvPr>
            <p:ph idx="1"/>
          </p:nvPr>
        </p:nvSpPr>
        <p:spPr>
          <a:xfrm>
            <a:off x="838200" y="1407886"/>
            <a:ext cx="10515600" cy="5084989"/>
          </a:xfrm>
        </p:spPr>
        <p:txBody>
          <a:bodyPr>
            <a:noAutofit/>
          </a:bodyPr>
          <a:lstStyle/>
          <a:p>
            <a:pPr marL="342900" indent="-342900">
              <a:buFont typeface="+mj-lt"/>
              <a:buAutoNum type="arabicPeriod"/>
            </a:pPr>
            <a:r>
              <a:rPr kumimoji="1" lang="ja-JP" altLang="en-US" sz="1800" b="1" dirty="0">
                <a:latin typeface="ＭＳ 明朝" panose="02020609040205080304" pitchFamily="17" charset="-128"/>
                <a:ea typeface="ＭＳ 明朝" panose="02020609040205080304" pitchFamily="17" charset="-128"/>
              </a:rPr>
              <a:t>チャールズ・シュワブは本業のブローカレッジ</a:t>
            </a:r>
            <a:r>
              <a:rPr kumimoji="1" lang="en-US" altLang="ja-JP" sz="1800" b="1" dirty="0">
                <a:latin typeface="ＭＳ 明朝" panose="02020609040205080304" pitchFamily="17" charset="-128"/>
                <a:ea typeface="ＭＳ 明朝" panose="02020609040205080304" pitchFamily="17" charset="-128"/>
              </a:rPr>
              <a:t>(</a:t>
            </a:r>
            <a:r>
              <a:rPr kumimoji="1" lang="ja-JP" altLang="en-US" sz="1800" b="1" dirty="0">
                <a:latin typeface="ＭＳ 明朝" panose="02020609040205080304" pitchFamily="17" charset="-128"/>
                <a:ea typeface="ＭＳ 明朝" panose="02020609040205080304" pitchFamily="17" charset="-128"/>
              </a:rPr>
              <a:t>売買手数料）収入</a:t>
            </a:r>
            <a:r>
              <a:rPr lang="ja-JP" altLang="en-US" sz="1800" b="1" dirty="0">
                <a:latin typeface="ＭＳ 明朝" panose="02020609040205080304" pitchFamily="17" charset="-128"/>
                <a:ea typeface="ＭＳ 明朝" panose="02020609040205080304" pitchFamily="17" charset="-128"/>
              </a:rPr>
              <a:t>を無料とし、証券投資で蓄積された顧客資産から得られる金利収益などを収益源の柱とするビジネスモデルをメーデーに構想～データ資本主義の先駆者と評価できる</a:t>
            </a:r>
            <a:endParaRPr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kumimoji="1" lang="ja-JP" altLang="en-US" sz="1800" b="1" dirty="0">
                <a:latin typeface="ＭＳ 明朝" panose="02020609040205080304" pitchFamily="17" charset="-128"/>
                <a:ea typeface="ＭＳ 明朝" panose="02020609040205080304" pitchFamily="17" charset="-128"/>
              </a:rPr>
              <a:t>顧客に「長期・積立」投資を勧奨する一方で、売買高比例で得られるブローカレッジに依存したビジネスモデルで経営を行うのは、そもそも利益相反・論理矛盾である。</a:t>
            </a:r>
            <a:endParaRPr kumimoji="1"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kumimoji="1" lang="ja-JP" altLang="en-US" sz="1800" b="1" dirty="0">
                <a:latin typeface="ＭＳ 明朝" panose="02020609040205080304" pitchFamily="17" charset="-128"/>
                <a:ea typeface="ＭＳ 明朝" panose="02020609040205080304" pitchFamily="17" charset="-128"/>
              </a:rPr>
              <a:t>ビッグデータの活用；個々のデータには価値がないが、大量に蓄積されれば価値が生ずるのがビッグデータ、</a:t>
            </a:r>
            <a:r>
              <a:rPr kumimoji="1" lang="en-US" altLang="ja-JP" sz="1800" b="1" dirty="0">
                <a:latin typeface="ＭＳ 明朝" panose="02020609040205080304" pitchFamily="17" charset="-128"/>
                <a:ea typeface="ＭＳ 明朝" panose="02020609040205080304" pitchFamily="17" charset="-128"/>
              </a:rPr>
              <a:t>AI</a:t>
            </a:r>
            <a:r>
              <a:rPr kumimoji="1" lang="ja-JP" altLang="en-US" sz="1800" b="1" dirty="0">
                <a:latin typeface="ＭＳ 明朝" panose="02020609040205080304" pitchFamily="17" charset="-128"/>
                <a:ea typeface="ＭＳ 明朝" panose="02020609040205080304" pitchFamily="17" charset="-128"/>
              </a:rPr>
              <a:t>のディープラーニングによってさらに価値が向上</a:t>
            </a:r>
            <a:endParaRPr kumimoji="1"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latin typeface="ＭＳ 明朝" panose="02020609040205080304" pitchFamily="17" charset="-128"/>
                <a:ea typeface="ＭＳ 明朝" panose="02020609040205080304" pitchFamily="17" charset="-128"/>
              </a:rPr>
              <a:t>たとえば、グーグルは本業の検索システムの利活用を無料で提供し、そこから得られたビッグデータを企業広告や販促資料として活用させて、収益を確保</a:t>
            </a:r>
            <a:endParaRPr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kumimoji="1" lang="ja-JP" altLang="en-US" sz="1800" b="1" dirty="0">
                <a:latin typeface="ＭＳ 明朝" panose="02020609040205080304" pitchFamily="17" charset="-128"/>
                <a:ea typeface="ＭＳ 明朝" panose="02020609040205080304" pitchFamily="17" charset="-128"/>
              </a:rPr>
              <a:t>ビッグデータ資本主義が席巻する今日、</a:t>
            </a:r>
            <a:r>
              <a:rPr kumimoji="1" lang="en-US" altLang="ja-JP" sz="1800" b="1" dirty="0">
                <a:latin typeface="ＭＳ 明朝" panose="02020609040205080304" pitchFamily="17" charset="-128"/>
                <a:ea typeface="ＭＳ 明朝" panose="02020609040205080304" pitchFamily="17" charset="-128"/>
              </a:rPr>
              <a:t>GAFA</a:t>
            </a:r>
            <a:r>
              <a:rPr kumimoji="1" lang="ja-JP" altLang="en-US" sz="1800" b="1" dirty="0">
                <a:latin typeface="ＭＳ 明朝" panose="02020609040205080304" pitchFamily="17" charset="-128"/>
                <a:ea typeface="ＭＳ 明朝" panose="02020609040205080304" pitchFamily="17" charset="-128"/>
              </a:rPr>
              <a:t>にマイクロソフトを加えた企業の時価総額の合計は、日本の東証</a:t>
            </a:r>
            <a:r>
              <a:rPr kumimoji="1" lang="en-US" altLang="ja-JP" sz="1800" b="1" dirty="0">
                <a:latin typeface="ＭＳ 明朝" panose="02020609040205080304" pitchFamily="17" charset="-128"/>
                <a:ea typeface="ＭＳ 明朝" panose="02020609040205080304" pitchFamily="17" charset="-128"/>
              </a:rPr>
              <a:t>1</a:t>
            </a:r>
            <a:r>
              <a:rPr kumimoji="1" lang="ja-JP" altLang="en-US" sz="1800" b="1" dirty="0">
                <a:latin typeface="ＭＳ 明朝" panose="02020609040205080304" pitchFamily="17" charset="-128"/>
                <a:ea typeface="ＭＳ 明朝" panose="02020609040205080304" pitchFamily="17" charset="-128"/>
              </a:rPr>
              <a:t>部上場企業の時価総額合計を超える</a:t>
            </a:r>
            <a:endParaRPr kumimoji="1" lang="en-US" altLang="ja-JP" sz="1800" b="1" dirty="0">
              <a:latin typeface="ＭＳ 明朝" panose="02020609040205080304" pitchFamily="17" charset="-128"/>
              <a:ea typeface="ＭＳ 明朝" panose="02020609040205080304" pitchFamily="17" charset="-128"/>
            </a:endParaRPr>
          </a:p>
          <a:p>
            <a:pPr marL="342900" indent="-342900">
              <a:buFont typeface="+mj-lt"/>
              <a:buAutoNum type="arabicPeriod"/>
            </a:pPr>
            <a:r>
              <a:rPr lang="ja-JP" altLang="en-US" sz="1800" b="1" dirty="0">
                <a:latin typeface="ＭＳ 明朝" panose="02020609040205080304" pitchFamily="17" charset="-128"/>
                <a:ea typeface="ＭＳ 明朝" panose="02020609040205080304" pitchFamily="17" charset="-128"/>
              </a:rPr>
              <a:t>日本の主要ネット証券も「手数料無料化」の方向性を打ち出し、</a:t>
            </a:r>
            <a:r>
              <a:rPr lang="en-US" altLang="ja-JP" sz="1800" b="1" dirty="0">
                <a:latin typeface="ＭＳ 明朝" panose="02020609040205080304" pitchFamily="17" charset="-128"/>
                <a:ea typeface="ＭＳ 明朝" panose="02020609040205080304" pitchFamily="17" charset="-128"/>
              </a:rPr>
              <a:t>SBI</a:t>
            </a:r>
            <a:r>
              <a:rPr lang="ja-JP" altLang="en-US" sz="1800" b="1" dirty="0">
                <a:latin typeface="ＭＳ 明朝" panose="02020609040205080304" pitchFamily="17" charset="-128"/>
                <a:ea typeface="ＭＳ 明朝" panose="02020609040205080304" pitchFamily="17" charset="-128"/>
              </a:rPr>
              <a:t>証券は本年</a:t>
            </a:r>
            <a:r>
              <a:rPr lang="en-US" altLang="ja-JP" sz="1800" b="1" dirty="0">
                <a:latin typeface="ＭＳ 明朝" panose="02020609040205080304" pitchFamily="17" charset="-128"/>
                <a:ea typeface="ＭＳ 明朝" panose="02020609040205080304" pitchFamily="17" charset="-128"/>
              </a:rPr>
              <a:t>4</a:t>
            </a:r>
            <a:r>
              <a:rPr lang="ja-JP" altLang="en-US" sz="1800" b="1" dirty="0">
                <a:latin typeface="ＭＳ 明朝" panose="02020609040205080304" pitchFamily="17" charset="-128"/>
                <a:ea typeface="ＭＳ 明朝" panose="02020609040205080304" pitchFamily="17" charset="-128"/>
              </a:rPr>
              <a:t>月</a:t>
            </a:r>
            <a:r>
              <a:rPr lang="en-US" altLang="ja-JP" sz="1800" b="1" dirty="0">
                <a:latin typeface="ＭＳ 明朝" panose="02020609040205080304" pitchFamily="17" charset="-128"/>
                <a:ea typeface="ＭＳ 明朝" panose="02020609040205080304" pitchFamily="17" charset="-128"/>
              </a:rPr>
              <a:t>20</a:t>
            </a:r>
            <a:r>
              <a:rPr lang="ja-JP" altLang="en-US" sz="1800" b="1" dirty="0">
                <a:latin typeface="ＭＳ 明朝" panose="02020609040205080304" pitchFamily="17" charset="-128"/>
                <a:ea typeface="ＭＳ 明朝" panose="02020609040205080304" pitchFamily="17" charset="-128"/>
              </a:rPr>
              <a:t>日から</a:t>
            </a:r>
            <a:r>
              <a:rPr lang="en-US" altLang="ja-JP" sz="1800" b="1" dirty="0">
                <a:latin typeface="ＭＳ 明朝" panose="02020609040205080304" pitchFamily="17" charset="-128"/>
                <a:ea typeface="ＭＳ 明朝" panose="02020609040205080304" pitchFamily="17" charset="-128"/>
              </a:rPr>
              <a:t>25</a:t>
            </a:r>
            <a:r>
              <a:rPr lang="ja-JP" altLang="en-US" sz="1800" b="1" dirty="0">
                <a:latin typeface="ＭＳ 明朝" panose="02020609040205080304" pitchFamily="17" charset="-128"/>
                <a:ea typeface="ＭＳ 明朝" panose="02020609040205080304" pitchFamily="17" charset="-128"/>
              </a:rPr>
              <a:t>歳以下の顧客については、受取った手数料全額をキックバックする方式で実質無料化した。しかしながら、売買手数料依存度がきわめて高い日本のネット証券が、チャールズシュワブに追随するのは困難。</a:t>
            </a:r>
            <a:br>
              <a:rPr lang="en-US" altLang="ja-JP" sz="1800" b="1" dirty="0">
                <a:latin typeface="ＭＳ 明朝" panose="02020609040205080304" pitchFamily="17" charset="-128"/>
                <a:ea typeface="ＭＳ 明朝" panose="02020609040205080304" pitchFamily="17" charset="-128"/>
              </a:rPr>
            </a:br>
            <a:r>
              <a:rPr lang="ja-JP" altLang="en-US" sz="1800" b="1" dirty="0">
                <a:latin typeface="ＭＳ 明朝" panose="02020609040205080304" pitchFamily="17" charset="-128"/>
                <a:ea typeface="ＭＳ 明朝" panose="02020609040205080304" pitchFamily="17" charset="-128"/>
              </a:rPr>
              <a:t>～</a:t>
            </a:r>
            <a:r>
              <a:rPr kumimoji="1" lang="ja-JP" altLang="en-US" sz="1800" b="1" dirty="0">
                <a:latin typeface="ＭＳ 明朝" panose="02020609040205080304" pitchFamily="17" charset="-128"/>
                <a:ea typeface="ＭＳ 明朝" panose="02020609040205080304" pitchFamily="17" charset="-128"/>
              </a:rPr>
              <a:t>日米の主要ネット証券の収益構成の比較；</a:t>
            </a:r>
            <a:r>
              <a:rPr lang="ja-JP" altLang="en-US" sz="1800" b="1" dirty="0">
                <a:latin typeface="ＭＳ 明朝" panose="02020609040205080304" pitchFamily="17" charset="-128"/>
                <a:ea typeface="ＭＳ 明朝" panose="02020609040205080304" pitchFamily="17" charset="-128"/>
              </a:rPr>
              <a:t>図</a:t>
            </a:r>
            <a:r>
              <a:rPr lang="en-US" altLang="ja-JP" sz="1800" b="1" dirty="0">
                <a:latin typeface="ＭＳ 明朝" panose="02020609040205080304" pitchFamily="17" charset="-128"/>
                <a:ea typeface="ＭＳ 明朝" panose="02020609040205080304" pitchFamily="17" charset="-128"/>
              </a:rPr>
              <a:t>6</a:t>
            </a:r>
            <a:endParaRPr kumimoji="1" lang="ja-JP" altLang="en-US" sz="1800" b="1" dirty="0">
              <a:latin typeface="ＭＳ 明朝" panose="02020609040205080304" pitchFamily="17" charset="-128"/>
              <a:ea typeface="ＭＳ 明朝" panose="02020609040205080304" pitchFamily="17" charset="-128"/>
            </a:endParaRPr>
          </a:p>
        </p:txBody>
      </p:sp>
      <p:sp>
        <p:nvSpPr>
          <p:cNvPr id="5" name="スライド番号プレースホルダー 4">
            <a:extLst>
              <a:ext uri="{FF2B5EF4-FFF2-40B4-BE49-F238E27FC236}">
                <a16:creationId xmlns:a16="http://schemas.microsoft.com/office/drawing/2014/main" id="{479E2175-123A-4DC9-96B5-7435F57923E1}"/>
              </a:ext>
            </a:extLst>
          </p:cNvPr>
          <p:cNvSpPr>
            <a:spLocks noGrp="1"/>
          </p:cNvSpPr>
          <p:nvPr>
            <p:ph type="sldNum" sz="quarter" idx="12"/>
          </p:nvPr>
        </p:nvSpPr>
        <p:spPr/>
        <p:txBody>
          <a:bodyPr/>
          <a:lstStyle/>
          <a:p>
            <a:fld id="{FD6E598A-588F-4090-9F2C-77FCB576827E}" type="slidenum">
              <a:rPr kumimoji="1" lang="ja-JP" altLang="en-US" smtClean="0"/>
              <a:t>9</a:t>
            </a:fld>
            <a:endParaRPr kumimoji="1" lang="ja-JP" altLang="en-US"/>
          </a:p>
        </p:txBody>
      </p:sp>
    </p:spTree>
    <p:extLst>
      <p:ext uri="{BB962C8B-B14F-4D97-AF65-F5344CB8AC3E}">
        <p14:creationId xmlns:p14="http://schemas.microsoft.com/office/powerpoint/2010/main" val="10657136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ＭＳ 明朝"/>
        <a:ea typeface="ＭＳ 明朝"/>
        <a:cs typeface=""/>
      </a:majorFont>
      <a:minorFont>
        <a:latin typeface="Arial"/>
        <a:ea typeface="ＭＳ 明朝"/>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6459</TotalTime>
  <Words>1982</Words>
  <Application>Microsoft Office PowerPoint</Application>
  <PresentationFormat>ワイド画面</PresentationFormat>
  <Paragraphs>92</Paragraphs>
  <Slides>15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ＭＳ 明朝</vt:lpstr>
      <vt:lpstr>游ゴシック</vt:lpstr>
      <vt:lpstr>Arial</vt:lpstr>
      <vt:lpstr>Office テーマ</vt:lpstr>
      <vt:lpstr>チャールズ・シュワブ～証券革命の風雲児</vt:lpstr>
      <vt:lpstr>目次</vt:lpstr>
      <vt:lpstr> わが国における金融資産の証券低比率は証券会社の大罪 １、個人金融資産構成の日・米・欧比較</vt:lpstr>
      <vt:lpstr>わが国における金融資産の証券低比率は証券会社の大罪 ２、日米の個人金融資産格差拡大の要因</vt:lpstr>
      <vt:lpstr>チャールズ・シュワブの歩み</vt:lpstr>
      <vt:lpstr>図4の1、チャールズ・シュワブの株価推移</vt:lpstr>
      <vt:lpstr>　図4の2　米国証券会社の時価総額増加額上位10社（過去5年）</vt:lpstr>
      <vt:lpstr>図5、主要金融機関の顧客預かり資産残高比較</vt:lpstr>
      <vt:lpstr>チャールズ・シュワブはデータ資本主義の先駆け</vt:lpstr>
      <vt:lpstr>図6、日米の主要ネット証券の収益構成の比較</vt:lpstr>
      <vt:lpstr>チャールズ・シュワブの経営理念</vt:lpstr>
      <vt:lpstr>チャールズ・シュワブの収益構成推移</vt:lpstr>
      <vt:lpstr>チャールズ・シュワブの預かり資産総額と経費率の推移</vt:lpstr>
      <vt:lpstr>バークシャー・ハサウエイの投資哲学とのシナジー感</vt:lpstr>
      <vt:lpstr>ロビンフッドのビジネスモデルは真逆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チャールズ・シュワブ～証券界の革命児</dc:title>
  <dc:creator>岡部 陽二</dc:creator>
  <cp:lastModifiedBy>岡部 陽二</cp:lastModifiedBy>
  <cp:revision>70</cp:revision>
  <cp:lastPrinted>2021-04-22T00:57:34Z</cp:lastPrinted>
  <dcterms:created xsi:type="dcterms:W3CDTF">2021-04-19T00:19:13Z</dcterms:created>
  <dcterms:modified xsi:type="dcterms:W3CDTF">2021-06-07T23:17:57Z</dcterms:modified>
</cp:coreProperties>
</file>